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4"/>
  </p:notesMasterIdLst>
  <p:handoutMasterIdLst>
    <p:handoutMasterId r:id="rId55"/>
  </p:handout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21" r:id="rId19"/>
    <p:sldId id="266" r:id="rId20"/>
    <p:sldId id="261" r:id="rId21"/>
    <p:sldId id="288" r:id="rId22"/>
    <p:sldId id="289" r:id="rId23"/>
    <p:sldId id="318" r:id="rId24"/>
    <p:sldId id="260" r:id="rId25"/>
    <p:sldId id="319" r:id="rId26"/>
    <p:sldId id="267" r:id="rId27"/>
    <p:sldId id="268" r:id="rId28"/>
    <p:sldId id="320" r:id="rId29"/>
    <p:sldId id="292" r:id="rId30"/>
    <p:sldId id="273" r:id="rId31"/>
    <p:sldId id="291" r:id="rId32"/>
    <p:sldId id="317" r:id="rId33"/>
    <p:sldId id="271" r:id="rId34"/>
    <p:sldId id="269" r:id="rId35"/>
    <p:sldId id="272" r:id="rId36"/>
    <p:sldId id="290" r:id="rId37"/>
    <p:sldId id="274" r:id="rId38"/>
    <p:sldId id="293" r:id="rId39"/>
    <p:sldId id="275" r:id="rId40"/>
    <p:sldId id="277" r:id="rId41"/>
    <p:sldId id="279" r:id="rId42"/>
    <p:sldId id="295" r:id="rId43"/>
    <p:sldId id="280" r:id="rId44"/>
    <p:sldId id="281" r:id="rId45"/>
    <p:sldId id="282" r:id="rId46"/>
    <p:sldId id="283" r:id="rId47"/>
    <p:sldId id="284" r:id="rId48"/>
    <p:sldId id="285" r:id="rId49"/>
    <p:sldId id="286" r:id="rId50"/>
    <p:sldId id="287" r:id="rId51"/>
    <p:sldId id="296" r:id="rId52"/>
    <p:sldId id="297" r:id="rId5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035" autoAdjust="0"/>
  </p:normalViewPr>
  <p:slideViewPr>
    <p:cSldViewPr>
      <p:cViewPr varScale="1">
        <p:scale>
          <a:sx n="86" d="100"/>
          <a:sy n="86" d="100"/>
        </p:scale>
        <p:origin x="22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6/9/2019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271BE4-6706-4F60-9D72-29F077E5F677}" type="slidenum">
              <a:rPr lang="en-US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6/9/2019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6/9/2019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Encapsulamiento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y </a:t>
            </a: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Abstracción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/>
            </a:r>
            <a:b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539552" y="908720"/>
            <a:ext cx="3528392" cy="360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Punto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539552" y="1268760"/>
            <a:ext cx="3528392" cy="1008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x,y:real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2276872"/>
            <a:ext cx="3528392" cy="39604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&lt;&lt;Constructores&gt;&gt;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Punto(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x,y:real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&lt;&lt;Comandos&gt;&gt;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 smtClean="0">
                <a:solidFill>
                  <a:sysClr val="windowText" lastClr="000000"/>
                </a:solidFill>
              </a:rPr>
              <a:t>establecerX</a:t>
            </a:r>
            <a:r>
              <a:rPr lang="es-AR" sz="2000" dirty="0" smtClean="0">
                <a:solidFill>
                  <a:sysClr val="windowText" lastClr="000000"/>
                </a:solidFill>
              </a:rPr>
              <a:t>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x:real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establecerY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y:real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copy</a:t>
            </a:r>
            <a:r>
              <a:rPr lang="es-AR" sz="2000" dirty="0">
                <a:solidFill>
                  <a:sysClr val="windowText" lastClr="000000"/>
                </a:solidFill>
              </a:rPr>
              <a:t> 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 smtClean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obtenerX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obtenerY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equals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>
                <a:solidFill>
                  <a:sysClr val="windowText" lastClr="000000"/>
                </a:solidFill>
              </a:rPr>
              <a:t>boolean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distancia(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clone():Punto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toString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err="1">
                <a:solidFill>
                  <a:sysClr val="windowText" lastClr="000000"/>
                </a:solidFill>
              </a:rPr>
              <a:t>String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07362" y="3348187"/>
            <a:ext cx="3132348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err="1">
                <a:solidFill>
                  <a:sysClr val="windowText" lastClr="000000"/>
                </a:solidFill>
              </a:rPr>
              <a:t>copy</a:t>
            </a:r>
            <a:r>
              <a:rPr lang="es-AR" b="1" dirty="0">
                <a:solidFill>
                  <a:sysClr val="windowText" lastClr="000000"/>
                </a:solidFill>
              </a:rPr>
              <a:t> (</a:t>
            </a:r>
            <a:r>
              <a:rPr lang="es-AR" b="1" dirty="0" err="1">
                <a:solidFill>
                  <a:sysClr val="windowText" lastClr="000000"/>
                </a:solidFill>
              </a:rPr>
              <a:t>p:Punto</a:t>
            </a:r>
            <a:r>
              <a:rPr lang="es-AR" b="1" dirty="0">
                <a:solidFill>
                  <a:sysClr val="windowText" lastClr="000000"/>
                </a:solidFill>
              </a:rPr>
              <a:t>)</a:t>
            </a:r>
            <a:endParaRPr lang="es-AR" b="1" i="1" dirty="0">
              <a:solidFill>
                <a:sysClr val="windowText" lastClr="000000"/>
              </a:solidFill>
            </a:endParaRPr>
          </a:p>
          <a:p>
            <a:r>
              <a:rPr lang="es-ES" dirty="0" smtClean="0">
                <a:solidFill>
                  <a:sysClr val="windowText" lastClr="000000"/>
                </a:solidFill>
              </a:rPr>
              <a:t>Requiere p ligado</a:t>
            </a:r>
            <a:endParaRPr lang="es-AR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307362" y="4978287"/>
            <a:ext cx="3132348" cy="1259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>
                <a:solidFill>
                  <a:sysClr val="windowText" lastClr="000000"/>
                </a:solidFill>
              </a:rPr>
              <a:t>distancia(</a:t>
            </a:r>
            <a:r>
              <a:rPr lang="es-AR" b="1" dirty="0" err="1">
                <a:solidFill>
                  <a:sysClr val="windowText" lastClr="000000"/>
                </a:solidFill>
              </a:rPr>
              <a:t>p:Punto</a:t>
            </a:r>
            <a:r>
              <a:rPr lang="es-AR" b="1" dirty="0">
                <a:solidFill>
                  <a:sysClr val="windowText" lastClr="000000"/>
                </a:solidFill>
              </a:rPr>
              <a:t>):real</a:t>
            </a:r>
            <a:endParaRPr lang="es-AR" b="1" i="1" dirty="0">
              <a:solidFill>
                <a:sysClr val="windowText" lastClr="000000"/>
              </a:solidFill>
            </a:endParaRPr>
          </a:p>
          <a:p>
            <a:r>
              <a:rPr lang="es-ES" dirty="0">
                <a:solidFill>
                  <a:sysClr val="windowText" lastClr="000000"/>
                </a:solidFill>
              </a:rPr>
              <a:t>Requiere p </a:t>
            </a:r>
            <a:r>
              <a:rPr lang="es-ES" dirty="0" err="1" smtClean="0">
                <a:solidFill>
                  <a:sysClr val="windowText" lastClr="000000"/>
                </a:solidFill>
              </a:rPr>
              <a:t>ligadoLa</a:t>
            </a:r>
            <a:r>
              <a:rPr lang="es-ES" dirty="0" smtClean="0">
                <a:solidFill>
                  <a:sysClr val="windowText" lastClr="000000"/>
                </a:solidFill>
              </a:rPr>
              <a:t> distancia entre dos puntos se calcula  aplicando </a:t>
            </a:r>
            <a:r>
              <a:rPr lang="es-ES" dirty="0">
                <a:solidFill>
                  <a:sysClr val="windowText" lastClr="000000"/>
                </a:solidFill>
              </a:rPr>
              <a:t>P</a:t>
            </a:r>
            <a:r>
              <a:rPr lang="es-ES" dirty="0" smtClean="0">
                <a:solidFill>
                  <a:sysClr val="windowText" lastClr="000000"/>
                </a:solidFill>
              </a:rPr>
              <a:t>itágoras</a:t>
            </a:r>
            <a:endParaRPr lang="es-AR" dirty="0">
              <a:solidFill>
                <a:sysClr val="windowText" lastClr="000000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307362" y="4112655"/>
            <a:ext cx="3132348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err="1">
                <a:solidFill>
                  <a:sysClr val="windowText" lastClr="000000"/>
                </a:solidFill>
              </a:rPr>
              <a:t>equals</a:t>
            </a:r>
            <a:r>
              <a:rPr lang="es-AR" b="1" dirty="0">
                <a:solidFill>
                  <a:sysClr val="windowText" lastClr="000000"/>
                </a:solidFill>
              </a:rPr>
              <a:t>(</a:t>
            </a:r>
            <a:r>
              <a:rPr lang="es-AR" b="1" dirty="0" err="1">
                <a:solidFill>
                  <a:sysClr val="windowText" lastClr="000000"/>
                </a:solidFill>
              </a:rPr>
              <a:t>p:Punto</a:t>
            </a:r>
            <a:r>
              <a:rPr lang="es-AR" b="1" dirty="0">
                <a:solidFill>
                  <a:sysClr val="windowText" lastClr="000000"/>
                </a:solidFill>
              </a:rPr>
              <a:t>):</a:t>
            </a:r>
            <a:r>
              <a:rPr lang="es-AR" b="1" dirty="0" err="1">
                <a:solidFill>
                  <a:sysClr val="windowText" lastClr="000000"/>
                </a:solidFill>
              </a:rPr>
              <a:t>boolean</a:t>
            </a:r>
            <a:endParaRPr lang="es-AR" b="1" i="1" dirty="0">
              <a:solidFill>
                <a:sysClr val="windowText" lastClr="000000"/>
              </a:solidFill>
            </a:endParaRPr>
          </a:p>
          <a:p>
            <a:r>
              <a:rPr lang="es-ES" dirty="0" smtClean="0">
                <a:solidFill>
                  <a:sysClr val="windowText" lastClr="000000"/>
                </a:solidFill>
              </a:rPr>
              <a:t>Requiere p ligado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052736"/>
            <a:ext cx="784887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La clase </a:t>
            </a:r>
            <a:r>
              <a:rPr lang="es-ES" sz="28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>
                <a:solidFill>
                  <a:schemeClr val="tx2"/>
                </a:solidFill>
              </a:rPr>
              <a:t> </a:t>
            </a:r>
            <a:r>
              <a:rPr lang="es-ES" sz="2800" dirty="0" smtClean="0">
                <a:solidFill>
                  <a:srgbClr val="2F2B20"/>
                </a:solidFill>
              </a:rPr>
              <a:t>define un </a:t>
            </a:r>
            <a:r>
              <a:rPr lang="es-ES" sz="2800" b="1" dirty="0" smtClean="0">
                <a:solidFill>
                  <a:srgbClr val="2F2B20"/>
                </a:solidFill>
              </a:rPr>
              <a:t>TDA</a:t>
            </a:r>
            <a:r>
              <a:rPr lang="es-ES" sz="2800" dirty="0" smtClean="0">
                <a:solidFill>
                  <a:srgbClr val="2F2B20"/>
                </a:solidFill>
              </a:rPr>
              <a:t> a partir del cual es posible crear instancias.</a:t>
            </a:r>
          </a:p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Cada uno de los servicios provistos por la clase corresponde a una operación definida para el tipo. </a:t>
            </a:r>
          </a:p>
          <a:p>
            <a:pPr>
              <a:spcBef>
                <a:spcPts val="600"/>
              </a:spcBef>
            </a:pPr>
            <a:r>
              <a:rPr lang="es-ES" sz="2800" b="1" dirty="0" smtClean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>
                <a:solidFill>
                  <a:srgbClr val="2F2B20"/>
                </a:solidFill>
              </a:rPr>
              <a:t> es una clase </a:t>
            </a:r>
            <a:r>
              <a:rPr lang="es-ES" sz="2800" b="1" dirty="0" smtClean="0">
                <a:solidFill>
                  <a:srgbClr val="2F2B20"/>
                </a:solidFill>
              </a:rPr>
              <a:t>proveedora</a:t>
            </a:r>
            <a:r>
              <a:rPr lang="es-ES" sz="2800" dirty="0" smtClean="0">
                <a:solidFill>
                  <a:srgbClr val="2F2B20"/>
                </a:solidFill>
              </a:rPr>
              <a:t>, que puede definirse sin saber quiénes son sus clientes.</a:t>
            </a:r>
          </a:p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Las clases clientes de la clase </a:t>
            </a:r>
            <a:r>
              <a:rPr lang="es-ES" sz="2800" b="1" dirty="0">
                <a:solidFill>
                  <a:srgbClr val="2F2B2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>
                <a:solidFill>
                  <a:srgbClr val="2F2B20"/>
                </a:solidFill>
              </a:rPr>
              <a:t> no conocen la representación interna de los datos ni la implementación de los servicios. </a:t>
            </a:r>
          </a:p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Para usar la clase Punto solo es necesario conocer su </a:t>
            </a:r>
            <a:r>
              <a:rPr lang="es-ES" sz="2800" b="1" dirty="0" smtClean="0">
                <a:solidFill>
                  <a:schemeClr val="tx2"/>
                </a:solidFill>
              </a:rPr>
              <a:t>interfaz</a:t>
            </a:r>
            <a:r>
              <a:rPr lang="es-ES" sz="2800" dirty="0" smtClean="0">
                <a:solidFill>
                  <a:srgbClr val="2F2B20"/>
                </a:solidFill>
              </a:rPr>
              <a:t>, esto es, la </a:t>
            </a:r>
            <a:r>
              <a:rPr lang="es-ES" sz="2800" b="1" dirty="0" smtClean="0">
                <a:solidFill>
                  <a:srgbClr val="2F2B20"/>
                </a:solidFill>
              </a:rPr>
              <a:t>signatura de los servicios</a:t>
            </a:r>
            <a:r>
              <a:rPr lang="es-ES" sz="2800" dirty="0" smtClean="0">
                <a:solidFill>
                  <a:srgbClr val="2F2B20"/>
                </a:solidFill>
              </a:rPr>
              <a:t>, su </a:t>
            </a:r>
            <a:r>
              <a:rPr lang="es-ES" sz="2800" b="1" dirty="0" smtClean="0">
                <a:solidFill>
                  <a:srgbClr val="2F2B20"/>
                </a:solidFill>
              </a:rPr>
              <a:t>funcionalidad</a:t>
            </a:r>
            <a:r>
              <a:rPr lang="es-ES" sz="2800" dirty="0" smtClean="0">
                <a:solidFill>
                  <a:srgbClr val="2F2B20"/>
                </a:solidFill>
              </a:rPr>
              <a:t> y sus </a:t>
            </a:r>
            <a:r>
              <a:rPr lang="es-ES" sz="2800" b="1" dirty="0" smtClean="0">
                <a:solidFill>
                  <a:srgbClr val="2F2B20"/>
                </a:solidFill>
              </a:rPr>
              <a:t>responsabilidades</a:t>
            </a:r>
            <a:r>
              <a:rPr lang="es-ES" sz="2800" dirty="0" smtClean="0">
                <a:solidFill>
                  <a:srgbClr val="2F2B20"/>
                </a:solidFill>
              </a:rPr>
              <a:t>. </a:t>
            </a:r>
          </a:p>
          <a:p>
            <a:pPr>
              <a:spcBef>
                <a:spcPts val="600"/>
              </a:spcBef>
            </a:pPr>
            <a:endParaRPr lang="es-ES" sz="2800" dirty="0">
              <a:solidFill>
                <a:srgbClr val="2F2B20"/>
              </a:solidFill>
            </a:endParaRPr>
          </a:p>
          <a:p>
            <a:pPr>
              <a:spcBef>
                <a:spcPct val="50000"/>
              </a:spcBef>
            </a:pPr>
            <a:endParaRPr lang="es-AR" dirty="0"/>
          </a:p>
        </p:txBody>
      </p:sp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75061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467544" y="908720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Punto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1268760"/>
            <a:ext cx="352839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x,y:real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1920433"/>
            <a:ext cx="3528392" cy="1504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&lt;&lt;Constructores&gt;&gt;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Punto(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x,y:real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)</a:t>
            </a:r>
          </a:p>
          <a:p>
            <a:endParaRPr lang="es-AR" sz="2000" i="1" dirty="0">
              <a:solidFill>
                <a:sysClr val="windowText" lastClr="000000"/>
              </a:solidFill>
            </a:endParaRPr>
          </a:p>
          <a:p>
            <a:endParaRPr lang="es-AR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2373" y="3496940"/>
            <a:ext cx="7792035" cy="2308324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Punto{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Atributos de Instancia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//Constructores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Punto 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y){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53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467544" y="908720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2000" dirty="0" smtClean="0"/>
              <a:t>Punto</a:t>
            </a:r>
            <a:endParaRPr lang="es-AR" sz="2000" dirty="0"/>
          </a:p>
        </p:txBody>
      </p:sp>
      <p:sp>
        <p:nvSpPr>
          <p:cNvPr id="9" name="8 Rectángulo"/>
          <p:cNvSpPr/>
          <p:nvPr/>
        </p:nvSpPr>
        <p:spPr>
          <a:xfrm>
            <a:off x="467544" y="1268760"/>
            <a:ext cx="352839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000" dirty="0"/>
              <a:t>&lt;&lt;atributos de instancia&gt;&gt;</a:t>
            </a:r>
            <a:endParaRPr lang="es-AR" sz="2000" i="1" dirty="0"/>
          </a:p>
          <a:p>
            <a:r>
              <a:rPr lang="es-AR" sz="2000" dirty="0" err="1"/>
              <a:t>x,y:real</a:t>
            </a:r>
            <a:endParaRPr lang="es-AR" sz="2000" dirty="0"/>
          </a:p>
        </p:txBody>
      </p:sp>
      <p:sp>
        <p:nvSpPr>
          <p:cNvPr id="10" name="9 Rectángulo"/>
          <p:cNvSpPr/>
          <p:nvPr/>
        </p:nvSpPr>
        <p:spPr>
          <a:xfrm>
            <a:off x="467544" y="1988840"/>
            <a:ext cx="3528392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000" dirty="0" smtClean="0"/>
              <a:t>&lt;&lt;</a:t>
            </a:r>
            <a:r>
              <a:rPr lang="es-AR" sz="2000" dirty="0"/>
              <a:t>Comandos&gt;&gt;</a:t>
            </a:r>
            <a:endParaRPr lang="es-AR" sz="2000" i="1" dirty="0"/>
          </a:p>
          <a:p>
            <a:r>
              <a:rPr lang="es-AR" sz="2000" dirty="0" err="1" smtClean="0"/>
              <a:t>establecerX</a:t>
            </a:r>
            <a:r>
              <a:rPr lang="es-AR" sz="2000" dirty="0" smtClean="0"/>
              <a:t>(</a:t>
            </a:r>
            <a:r>
              <a:rPr lang="es-AR" sz="2000" dirty="0" err="1" smtClean="0"/>
              <a:t>x:real</a:t>
            </a:r>
            <a:r>
              <a:rPr lang="es-AR" sz="2000" dirty="0"/>
              <a:t>)</a:t>
            </a:r>
            <a:endParaRPr lang="es-AR" sz="2000" i="1" dirty="0"/>
          </a:p>
          <a:p>
            <a:r>
              <a:rPr lang="es-AR" sz="2000" dirty="0" err="1"/>
              <a:t>establecerY</a:t>
            </a:r>
            <a:r>
              <a:rPr lang="es-AR" sz="2000" dirty="0"/>
              <a:t>(</a:t>
            </a:r>
            <a:r>
              <a:rPr lang="es-AR" sz="2000" dirty="0" err="1"/>
              <a:t>y:real</a:t>
            </a:r>
            <a:r>
              <a:rPr lang="es-AR" sz="2000" dirty="0" smtClean="0"/>
              <a:t>)</a:t>
            </a:r>
          </a:p>
          <a:p>
            <a:r>
              <a:rPr lang="es-AR" sz="2000" dirty="0" err="1"/>
              <a:t>copy</a:t>
            </a:r>
            <a:r>
              <a:rPr lang="es-AR" sz="2000" dirty="0"/>
              <a:t> (</a:t>
            </a:r>
            <a:r>
              <a:rPr lang="es-AR" sz="2000" dirty="0" err="1"/>
              <a:t>p:Punto</a:t>
            </a:r>
            <a:r>
              <a:rPr lang="es-AR" sz="2000" dirty="0" smtClean="0"/>
              <a:t>)</a:t>
            </a:r>
            <a:endParaRPr lang="es-AR" sz="2000" i="1" dirty="0"/>
          </a:p>
        </p:txBody>
      </p:sp>
      <p:sp>
        <p:nvSpPr>
          <p:cNvPr id="11" name="10 Rectángulo"/>
          <p:cNvSpPr/>
          <p:nvPr/>
        </p:nvSpPr>
        <p:spPr>
          <a:xfrm>
            <a:off x="4292284" y="2679189"/>
            <a:ext cx="3132348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err="1">
                <a:solidFill>
                  <a:sysClr val="windowText" lastClr="000000"/>
                </a:solidFill>
              </a:rPr>
              <a:t>copy</a:t>
            </a:r>
            <a:r>
              <a:rPr lang="es-AR" b="1" dirty="0">
                <a:solidFill>
                  <a:sysClr val="windowText" lastClr="000000"/>
                </a:solidFill>
              </a:rPr>
              <a:t> (</a:t>
            </a:r>
            <a:r>
              <a:rPr lang="es-AR" b="1" dirty="0" err="1">
                <a:solidFill>
                  <a:sysClr val="windowText" lastClr="000000"/>
                </a:solidFill>
              </a:rPr>
              <a:t>p:Punto</a:t>
            </a:r>
            <a:r>
              <a:rPr lang="es-AR" b="1" dirty="0">
                <a:solidFill>
                  <a:sysClr val="windowText" lastClr="000000"/>
                </a:solidFill>
              </a:rPr>
              <a:t>)</a:t>
            </a:r>
            <a:endParaRPr lang="es-AR" b="1" i="1" dirty="0">
              <a:solidFill>
                <a:sysClr val="windowText" lastClr="000000"/>
              </a:solidFill>
            </a:endParaRPr>
          </a:p>
          <a:p>
            <a:r>
              <a:rPr lang="es-ES" dirty="0" smtClean="0">
                <a:solidFill>
                  <a:sysClr val="windowText" lastClr="000000"/>
                </a:solidFill>
              </a:rPr>
              <a:t>Requiere p ligado</a:t>
            </a:r>
            <a:endParaRPr lang="es-AR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52373" y="3496940"/>
            <a:ext cx="7792035" cy="313932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establecerX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x){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establecerY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y){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(Punto p){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p ligado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119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467544" y="908720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Punto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1268760"/>
            <a:ext cx="352839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x,y:real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2060848"/>
            <a:ext cx="3528392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obtenerX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obtenerY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real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52373" y="3496940"/>
            <a:ext cx="7792035" cy="2031325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100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467544" y="908720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Punto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1268760"/>
            <a:ext cx="3528392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x,y:real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2060848"/>
            <a:ext cx="3528392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…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distancia(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real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2231740" y="3752746"/>
            <a:ext cx="0" cy="2700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015716" y="6093296"/>
            <a:ext cx="4680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691680" y="35465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y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487187" y="626867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x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472100" y="328498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 (x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,y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)</a:t>
            </a:r>
            <a:endParaRPr lang="es-AR" sz="2800" baseline="-25000" dirty="0"/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4226873" y="4081718"/>
            <a:ext cx="1605267" cy="10231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175956" y="515719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5904148" y="4014356"/>
            <a:ext cx="0" cy="1138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5832140" y="4014356"/>
            <a:ext cx="144016" cy="1347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Elipse"/>
          <p:cNvSpPr/>
          <p:nvPr/>
        </p:nvSpPr>
        <p:spPr>
          <a:xfrm>
            <a:off x="4103948" y="5085184"/>
            <a:ext cx="144016" cy="1347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CuadroTexto"/>
          <p:cNvSpPr txBox="1"/>
          <p:nvPr/>
        </p:nvSpPr>
        <p:spPr>
          <a:xfrm>
            <a:off x="2879812" y="439152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</a:t>
            </a:r>
            <a:r>
              <a:rPr lang="es-AR" sz="2800" baseline="-25000" dirty="0"/>
              <a:t>1</a:t>
            </a:r>
            <a:r>
              <a:rPr lang="es-AR" sz="2800" dirty="0" smtClean="0"/>
              <a:t> (x</a:t>
            </a:r>
            <a:r>
              <a:rPr lang="es-AR" sz="2800" baseline="-25000" dirty="0" smtClean="0"/>
              <a:t>1</a:t>
            </a:r>
            <a:r>
              <a:rPr lang="es-AR" sz="2800" dirty="0" smtClean="0"/>
              <a:t>,y</a:t>
            </a:r>
            <a:r>
              <a:rPr lang="es-AR" sz="2800" baseline="-25000" dirty="0"/>
              <a:t>1</a:t>
            </a:r>
            <a:r>
              <a:rPr lang="es-AR" sz="2800" dirty="0" smtClean="0"/>
              <a:t>)</a:t>
            </a:r>
            <a:endParaRPr lang="es-AR" sz="2800" baseline="-25000" dirty="0"/>
          </a:p>
        </p:txBody>
      </p:sp>
      <p:cxnSp>
        <p:nvCxnSpPr>
          <p:cNvPr id="22" name="21 Conector recto"/>
          <p:cNvCxnSpPr/>
          <p:nvPr/>
        </p:nvCxnSpPr>
        <p:spPr>
          <a:xfrm flipV="1">
            <a:off x="5908227" y="6002712"/>
            <a:ext cx="0" cy="16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4103948" y="6021288"/>
            <a:ext cx="0" cy="16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691611" y="6268670"/>
            <a:ext cx="569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x</a:t>
            </a:r>
            <a:r>
              <a:rPr lang="es-AR" sz="2800" baseline="-25000" dirty="0" smtClean="0"/>
              <a:t>2</a:t>
            </a:r>
            <a:endParaRPr lang="es-AR" sz="2800" baseline="-25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944776" y="6248740"/>
            <a:ext cx="564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x</a:t>
            </a:r>
            <a:r>
              <a:rPr lang="es-AR" sz="2800" baseline="-25000" dirty="0"/>
              <a:t>1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427984" y="5130759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d</a:t>
            </a:r>
            <a:r>
              <a:rPr lang="es-AR" sz="2800" dirty="0" smtClean="0"/>
              <a:t>x=x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-x</a:t>
            </a:r>
            <a:r>
              <a:rPr lang="es-AR" sz="2800" baseline="-25000" dirty="0" smtClean="0"/>
              <a:t>1</a:t>
            </a:r>
            <a:endParaRPr lang="es-AR" sz="2800" baseline="-25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976154" y="4387874"/>
            <a:ext cx="205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err="1"/>
              <a:t>d</a:t>
            </a:r>
            <a:r>
              <a:rPr lang="es-AR" sz="2800" dirty="0" err="1" smtClean="0"/>
              <a:t>y</a:t>
            </a:r>
            <a:r>
              <a:rPr lang="es-AR" sz="2800" dirty="0" smtClean="0"/>
              <a:t>=y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-y</a:t>
            </a:r>
            <a:r>
              <a:rPr lang="es-AR" sz="2800" baseline="-25000" dirty="0" smtClean="0"/>
              <a:t>1</a:t>
            </a:r>
            <a:endParaRPr lang="es-AR" sz="2800" baseline="-25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617470" y="4724405"/>
            <a:ext cx="564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y</a:t>
            </a:r>
            <a:r>
              <a:rPr lang="es-AR" sz="2800" baseline="-25000" dirty="0" smtClean="0"/>
              <a:t>1</a:t>
            </a:r>
            <a:endParaRPr lang="es-AR" sz="2800" baseline="-25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662651" y="3752746"/>
            <a:ext cx="569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y</a:t>
            </a:r>
            <a:r>
              <a:rPr lang="es-AR" sz="2800" baseline="-25000" dirty="0" smtClean="0"/>
              <a:t>2</a:t>
            </a:r>
            <a:endParaRPr lang="es-AR" sz="2800" baseline="-25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2147861" y="4062324"/>
            <a:ext cx="22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2147861" y="5085184"/>
            <a:ext cx="22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4329439" y="2025959"/>
            <a:ext cx="3132348" cy="1259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>
                <a:solidFill>
                  <a:sysClr val="windowText" lastClr="000000"/>
                </a:solidFill>
              </a:rPr>
              <a:t>distancia(</a:t>
            </a:r>
            <a:r>
              <a:rPr lang="es-AR" b="1" dirty="0" err="1">
                <a:solidFill>
                  <a:sysClr val="windowText" lastClr="000000"/>
                </a:solidFill>
              </a:rPr>
              <a:t>p:Punto</a:t>
            </a:r>
            <a:r>
              <a:rPr lang="es-AR" b="1" dirty="0">
                <a:solidFill>
                  <a:sysClr val="windowText" lastClr="000000"/>
                </a:solidFill>
              </a:rPr>
              <a:t>):real</a:t>
            </a:r>
            <a:endParaRPr lang="es-AR" b="1" i="1" dirty="0">
              <a:solidFill>
                <a:sysClr val="windowText" lastClr="000000"/>
              </a:solidFill>
            </a:endParaRPr>
          </a:p>
          <a:p>
            <a:r>
              <a:rPr lang="es-ES" dirty="0">
                <a:solidFill>
                  <a:sysClr val="windowText" lastClr="000000"/>
                </a:solidFill>
              </a:rPr>
              <a:t>Requiere p </a:t>
            </a:r>
            <a:r>
              <a:rPr lang="es-ES" dirty="0" err="1" smtClean="0">
                <a:solidFill>
                  <a:sysClr val="windowText" lastClr="000000"/>
                </a:solidFill>
              </a:rPr>
              <a:t>ligadoLa</a:t>
            </a:r>
            <a:r>
              <a:rPr lang="es-ES" dirty="0" smtClean="0">
                <a:solidFill>
                  <a:sysClr val="windowText" lastClr="000000"/>
                </a:solidFill>
              </a:rPr>
              <a:t> distancia entre dos puntos se calcula  aplicando </a:t>
            </a:r>
            <a:r>
              <a:rPr lang="es-ES" dirty="0">
                <a:solidFill>
                  <a:sysClr val="windowText" lastClr="000000"/>
                </a:solidFill>
              </a:rPr>
              <a:t>P</a:t>
            </a:r>
            <a:r>
              <a:rPr lang="es-ES" dirty="0" smtClean="0">
                <a:solidFill>
                  <a:sysClr val="windowText" lastClr="000000"/>
                </a:solidFill>
              </a:rPr>
              <a:t>itágoras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86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2231740" y="3752746"/>
            <a:ext cx="0" cy="2700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015716" y="6093296"/>
            <a:ext cx="468052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1691680" y="35465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y</a:t>
            </a:r>
            <a:endParaRPr lang="es-AR" dirty="0"/>
          </a:p>
        </p:txBody>
      </p:sp>
      <p:sp>
        <p:nvSpPr>
          <p:cNvPr id="14" name="13 CuadroTexto"/>
          <p:cNvSpPr txBox="1"/>
          <p:nvPr/>
        </p:nvSpPr>
        <p:spPr>
          <a:xfrm>
            <a:off x="6487187" y="626867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x</a:t>
            </a:r>
            <a:endParaRPr lang="es-AR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472100" y="328498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 (x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,y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)</a:t>
            </a:r>
            <a:endParaRPr lang="es-AR" sz="2800" baseline="-25000" dirty="0"/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4226873" y="4081718"/>
            <a:ext cx="1605267" cy="10231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175956" y="515719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V="1">
            <a:off x="5904148" y="4014356"/>
            <a:ext cx="0" cy="1138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Elipse"/>
          <p:cNvSpPr/>
          <p:nvPr/>
        </p:nvSpPr>
        <p:spPr>
          <a:xfrm>
            <a:off x="5832140" y="4014356"/>
            <a:ext cx="144016" cy="1347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19 Elipse"/>
          <p:cNvSpPr/>
          <p:nvPr/>
        </p:nvSpPr>
        <p:spPr>
          <a:xfrm>
            <a:off x="4103948" y="5085184"/>
            <a:ext cx="144016" cy="1347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20 CuadroTexto"/>
          <p:cNvSpPr txBox="1"/>
          <p:nvPr/>
        </p:nvSpPr>
        <p:spPr>
          <a:xfrm>
            <a:off x="2879812" y="439152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</a:t>
            </a:r>
            <a:r>
              <a:rPr lang="es-AR" sz="2800" baseline="-25000" dirty="0"/>
              <a:t>1</a:t>
            </a:r>
            <a:r>
              <a:rPr lang="es-AR" sz="2800" dirty="0" smtClean="0"/>
              <a:t> (x</a:t>
            </a:r>
            <a:r>
              <a:rPr lang="es-AR" sz="2800" baseline="-25000" dirty="0" smtClean="0"/>
              <a:t>1</a:t>
            </a:r>
            <a:r>
              <a:rPr lang="es-AR" sz="2800" dirty="0" smtClean="0"/>
              <a:t>,y</a:t>
            </a:r>
            <a:r>
              <a:rPr lang="es-AR" sz="2800" baseline="-25000" dirty="0"/>
              <a:t>1</a:t>
            </a:r>
            <a:r>
              <a:rPr lang="es-AR" sz="2800" dirty="0" smtClean="0"/>
              <a:t>)</a:t>
            </a:r>
            <a:endParaRPr lang="es-AR" sz="2800" baseline="-25000" dirty="0"/>
          </a:p>
        </p:txBody>
      </p:sp>
      <p:cxnSp>
        <p:nvCxnSpPr>
          <p:cNvPr id="22" name="21 Conector recto"/>
          <p:cNvCxnSpPr/>
          <p:nvPr/>
        </p:nvCxnSpPr>
        <p:spPr>
          <a:xfrm flipV="1">
            <a:off x="5908227" y="6002712"/>
            <a:ext cx="0" cy="16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4103948" y="6021288"/>
            <a:ext cx="0" cy="1625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691611" y="6268670"/>
            <a:ext cx="569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x</a:t>
            </a:r>
            <a:r>
              <a:rPr lang="es-AR" sz="2800" baseline="-25000" dirty="0" smtClean="0"/>
              <a:t>2</a:t>
            </a:r>
            <a:endParaRPr lang="es-AR" sz="2800" baseline="-25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3944776" y="6248740"/>
            <a:ext cx="564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x</a:t>
            </a:r>
            <a:r>
              <a:rPr lang="es-AR" sz="2800" baseline="-25000" dirty="0"/>
              <a:t>1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427984" y="5130759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d</a:t>
            </a:r>
            <a:r>
              <a:rPr lang="es-AR" sz="2800" dirty="0" smtClean="0"/>
              <a:t>x=x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-x</a:t>
            </a:r>
            <a:r>
              <a:rPr lang="es-AR" sz="2800" baseline="-25000" dirty="0" smtClean="0"/>
              <a:t>1</a:t>
            </a:r>
            <a:endParaRPr lang="es-AR" sz="2800" baseline="-250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5976154" y="4387874"/>
            <a:ext cx="205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err="1"/>
              <a:t>d</a:t>
            </a:r>
            <a:r>
              <a:rPr lang="es-AR" sz="2800" dirty="0" err="1" smtClean="0"/>
              <a:t>y</a:t>
            </a:r>
            <a:r>
              <a:rPr lang="es-AR" sz="2800" dirty="0" smtClean="0"/>
              <a:t>=y</a:t>
            </a:r>
            <a:r>
              <a:rPr lang="es-AR" sz="2800" baseline="-25000" dirty="0" smtClean="0"/>
              <a:t>2</a:t>
            </a:r>
            <a:r>
              <a:rPr lang="es-AR" sz="2800" dirty="0" smtClean="0"/>
              <a:t>-y</a:t>
            </a:r>
            <a:r>
              <a:rPr lang="es-AR" sz="2800" baseline="-25000" dirty="0" smtClean="0"/>
              <a:t>1</a:t>
            </a:r>
            <a:endParaRPr lang="es-AR" sz="2800" baseline="-25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617470" y="4724405"/>
            <a:ext cx="564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y</a:t>
            </a:r>
            <a:r>
              <a:rPr lang="es-AR" sz="2800" baseline="-25000" dirty="0" smtClean="0"/>
              <a:t>1</a:t>
            </a:r>
            <a:endParaRPr lang="es-AR" sz="2800" baseline="-25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662651" y="3752746"/>
            <a:ext cx="569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/>
              <a:t>y</a:t>
            </a:r>
            <a:r>
              <a:rPr lang="es-AR" sz="2800" baseline="-25000" dirty="0" smtClean="0"/>
              <a:t>2</a:t>
            </a:r>
            <a:endParaRPr lang="es-AR" sz="2800" baseline="-25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2147861" y="4062324"/>
            <a:ext cx="22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2147861" y="5085184"/>
            <a:ext cx="2278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"/>
          <p:cNvSpPr/>
          <p:nvPr/>
        </p:nvSpPr>
        <p:spPr>
          <a:xfrm>
            <a:off x="620250" y="1052736"/>
            <a:ext cx="7768174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distancia(Punto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p)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//Requiere p ligado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dx= x -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= y -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(dx*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dx+dy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4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467544" y="908720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Punto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1268760"/>
            <a:ext cx="352839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x,y:real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1988840"/>
            <a:ext cx="3528392" cy="187220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…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equals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>
                <a:solidFill>
                  <a:sysClr val="windowText" lastClr="000000"/>
                </a:solidFill>
              </a:rPr>
              <a:t>boolean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clone</a:t>
            </a:r>
            <a:r>
              <a:rPr lang="es-AR" sz="2000" dirty="0">
                <a:solidFill>
                  <a:sysClr val="windowText" lastClr="000000"/>
                </a:solidFill>
              </a:rPr>
              <a:t>():Punto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toString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err="1">
                <a:solidFill>
                  <a:sysClr val="windowText" lastClr="000000"/>
                </a:solidFill>
              </a:rPr>
              <a:t>String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3933056"/>
            <a:ext cx="7632848" cy="286232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(Punto p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//Requiere p ligado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x==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&amp;&amp;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Punto clone(){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Punto(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"("+x+","+y+")";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4266254" y="2753277"/>
            <a:ext cx="3132348" cy="612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b="1" dirty="0" err="1">
                <a:solidFill>
                  <a:sysClr val="windowText" lastClr="000000"/>
                </a:solidFill>
              </a:rPr>
              <a:t>equals</a:t>
            </a:r>
            <a:r>
              <a:rPr lang="es-AR" b="1" dirty="0">
                <a:solidFill>
                  <a:sysClr val="windowText" lastClr="000000"/>
                </a:solidFill>
              </a:rPr>
              <a:t>(</a:t>
            </a:r>
            <a:r>
              <a:rPr lang="es-AR" b="1" dirty="0" err="1">
                <a:solidFill>
                  <a:sysClr val="windowText" lastClr="000000"/>
                </a:solidFill>
              </a:rPr>
              <a:t>p:Punto</a:t>
            </a:r>
            <a:r>
              <a:rPr lang="es-AR" b="1" dirty="0">
                <a:solidFill>
                  <a:sysClr val="windowText" lastClr="000000"/>
                </a:solidFill>
              </a:rPr>
              <a:t>):</a:t>
            </a:r>
            <a:r>
              <a:rPr lang="es-AR" b="1" dirty="0" err="1">
                <a:solidFill>
                  <a:sysClr val="windowText" lastClr="000000"/>
                </a:solidFill>
              </a:rPr>
              <a:t>boolean</a:t>
            </a:r>
            <a:endParaRPr lang="es-AR" b="1" i="1" dirty="0">
              <a:solidFill>
                <a:sysClr val="windowText" lastClr="000000"/>
              </a:solidFill>
            </a:endParaRPr>
          </a:p>
          <a:p>
            <a:r>
              <a:rPr lang="es-ES" dirty="0" smtClean="0">
                <a:solidFill>
                  <a:sysClr val="windowText" lastClr="000000"/>
                </a:solidFill>
              </a:rPr>
              <a:t>Requiere p ligado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93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ES" sz="3600" b="1" dirty="0" smtClean="0"/>
              <a:t>Caso de Estudio: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97305" y="1070734"/>
            <a:ext cx="7632848" cy="563231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 {</a:t>
            </a:r>
          </a:p>
          <a:p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Atributos de Instancia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//Constructores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Punto 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y){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x;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= y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(Punto p){</a:t>
            </a:r>
          </a:p>
          <a:p>
            <a:r>
              <a:rPr lang="es-E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</a:t>
            </a:r>
            <a:r>
              <a:rPr lang="es-E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 ligado</a:t>
            </a:r>
            <a:endParaRPr lang="es-AR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x =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y =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p.obtenerY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(Punto p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p ligado</a:t>
            </a:r>
            <a:endParaRPr lang="es-AR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x==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p.obtenerX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&amp;&amp;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p.obtenerY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Punto clone(){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Punto(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"("+x+","+y+")";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7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962950"/>
            <a:ext cx="7992888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800" dirty="0" smtClean="0"/>
              <a:t>La clase </a:t>
            </a:r>
            <a:r>
              <a:rPr 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sz="2800" dirty="0" smtClean="0"/>
              <a:t> define un </a:t>
            </a:r>
            <a:r>
              <a:rPr lang="es-AR" sz="2800" b="1" dirty="0" smtClean="0"/>
              <a:t>tipo de dato abstracto</a:t>
            </a:r>
            <a:r>
              <a:rPr lang="es-AR" sz="28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s-ES_tradnl" sz="2800" dirty="0" smtClean="0"/>
              <a:t>El </a:t>
            </a:r>
            <a:r>
              <a:rPr lang="es-ES_tradnl" sz="2800" b="1" dirty="0" smtClean="0"/>
              <a:t>conjunto de valores </a:t>
            </a:r>
            <a:r>
              <a:rPr lang="es-ES_tradnl" sz="2800" dirty="0" smtClean="0"/>
              <a:t>del tipo son todos </a:t>
            </a:r>
            <a:r>
              <a:rPr lang="es-ES_tradnl" sz="2800" dirty="0"/>
              <a:t>los pares de números </a:t>
            </a:r>
            <a:r>
              <a:rPr lang="es-ES_tradnl" sz="2800" dirty="0" smtClean="0"/>
              <a:t>reales.</a:t>
            </a:r>
          </a:p>
          <a:p>
            <a:pPr>
              <a:spcBef>
                <a:spcPts val="600"/>
              </a:spcBef>
            </a:pPr>
            <a:r>
              <a:rPr lang="es-ES_tradnl" sz="2800" dirty="0" smtClean="0"/>
              <a:t>El </a:t>
            </a:r>
            <a:r>
              <a:rPr lang="es-ES_tradnl" sz="2800" b="1" dirty="0" smtClean="0"/>
              <a:t>conjunto </a:t>
            </a:r>
            <a:r>
              <a:rPr lang="es-ES_tradnl" sz="2800" b="1" dirty="0"/>
              <a:t>de operaciones </a:t>
            </a:r>
            <a:r>
              <a:rPr lang="es-ES_tradnl" sz="2800" dirty="0" smtClean="0"/>
              <a:t>del tipo corresponden </a:t>
            </a:r>
            <a:r>
              <a:rPr lang="es-ES_tradnl" sz="2800" dirty="0"/>
              <a:t>a los servicios provistos por la clase.</a:t>
            </a:r>
            <a:endParaRPr lang="es-AR" sz="2800" dirty="0"/>
          </a:p>
          <a:p>
            <a:pPr>
              <a:spcBef>
                <a:spcPts val="600"/>
              </a:spcBef>
            </a:pPr>
            <a:r>
              <a:rPr lang="es-ES_tradnl" sz="2800" dirty="0" smtClean="0"/>
              <a:t>La </a:t>
            </a:r>
            <a:r>
              <a:rPr lang="es-ES_tradnl" sz="2800" dirty="0"/>
              <a:t>clase </a:t>
            </a:r>
            <a:r>
              <a:rPr lang="es-ES_tradnl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_tradnl" sz="2800" dirty="0" smtClean="0"/>
              <a:t> fue construida </a:t>
            </a:r>
            <a:r>
              <a:rPr lang="es-ES_tradnl" sz="2800" dirty="0"/>
              <a:t>y verificada sin </a:t>
            </a:r>
            <a:r>
              <a:rPr lang="es-ES" sz="2800" dirty="0" smtClean="0"/>
              <a:t>saber quienes son las clases clientes.</a:t>
            </a:r>
          </a:p>
          <a:p>
            <a:pPr>
              <a:spcBef>
                <a:spcPts val="600"/>
              </a:spcBef>
            </a:pP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Las clases </a:t>
            </a:r>
            <a:r>
              <a:rPr lang="es-ES" altLang="es-AR" sz="2800" b="1" dirty="0" smtClean="0">
                <a:solidFill>
                  <a:srgbClr val="2F2B20"/>
                </a:solidFill>
                <a:latin typeface="Calibri" pitchFamily="34" charset="0"/>
              </a:rPr>
              <a:t>clientes</a:t>
            </a:r>
            <a:r>
              <a:rPr lang="es-ES" altLang="es-AR" sz="2800" dirty="0" smtClean="0">
                <a:solidFill>
                  <a:srgbClr val="2F2B20"/>
                </a:solidFill>
                <a:latin typeface="Calibri" pitchFamily="34" charset="0"/>
              </a:rPr>
              <a:t> 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crean instancias de la clase </a:t>
            </a:r>
            <a:r>
              <a:rPr lang="es-ES" alt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 </a:t>
            </a:r>
            <a:r>
              <a:rPr lang="es-ES" altLang="es-AR" sz="2800" dirty="0" smtClean="0">
                <a:solidFill>
                  <a:srgbClr val="2F2B20"/>
                </a:solidFill>
                <a:latin typeface="Calibri" pitchFamily="34" charset="0"/>
              </a:rPr>
              <a:t>conociendo la signatura y la funcionalidad de los servicios, sin </a:t>
            </a:r>
            <a:r>
              <a:rPr lang="es-ES" altLang="es-AR" sz="2800" dirty="0">
                <a:solidFill>
                  <a:srgbClr val="2F2B20"/>
                </a:solidFill>
                <a:latin typeface="Calibri" pitchFamily="34" charset="0"/>
              </a:rPr>
              <a:t>conocer cómo es la representación de los valores ni la implementación de las operaciones.</a:t>
            </a:r>
          </a:p>
          <a:p>
            <a:pPr>
              <a:spcBef>
                <a:spcPts val="600"/>
              </a:spcBef>
            </a:pPr>
            <a:endParaRPr lang="es-ES" altLang="es-AR" sz="2800" dirty="0">
              <a:solidFill>
                <a:srgbClr val="2F2B20"/>
              </a:solidFill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endParaRPr lang="es-AR" sz="2800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78201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268760"/>
            <a:ext cx="74888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800" dirty="0">
                <a:solidFill>
                  <a:srgbClr val="000000"/>
                </a:solidFill>
              </a:rPr>
              <a:t>El </a:t>
            </a:r>
            <a:r>
              <a:rPr lang="es-AR" sz="2800" b="1" dirty="0">
                <a:solidFill>
                  <a:srgbClr val="000000"/>
                </a:solidFill>
              </a:rPr>
              <a:t>encapsulamiento</a:t>
            </a:r>
            <a:r>
              <a:rPr lang="es-AR" sz="2800" dirty="0">
                <a:solidFill>
                  <a:srgbClr val="000000"/>
                </a:solidFill>
              </a:rPr>
              <a:t> es un mecanismo que permite la definición de módulos de software que pueden ser utilizados como “cajas negras”, esto es, sabiendo </a:t>
            </a:r>
            <a:r>
              <a:rPr lang="es-AR" sz="2800" b="1" dirty="0">
                <a:solidFill>
                  <a:srgbClr val="000000"/>
                </a:solidFill>
              </a:rPr>
              <a:t>qué</a:t>
            </a:r>
            <a:r>
              <a:rPr lang="es-AR" sz="2800" dirty="0">
                <a:solidFill>
                  <a:srgbClr val="000000"/>
                </a:solidFill>
              </a:rPr>
              <a:t> hacen sin saber </a:t>
            </a:r>
            <a:r>
              <a:rPr lang="es-AR" sz="2800" b="1" dirty="0">
                <a:solidFill>
                  <a:srgbClr val="000000"/>
                </a:solidFill>
              </a:rPr>
              <a:t>cómo</a:t>
            </a:r>
            <a:r>
              <a:rPr lang="es-AR" sz="2800" dirty="0">
                <a:solidFill>
                  <a:srgbClr val="000000"/>
                </a:solidFill>
              </a:rPr>
              <a:t> lo hacen</a:t>
            </a:r>
            <a:r>
              <a:rPr lang="es-AR" sz="28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s-AR" sz="2800" dirty="0" smtClean="0">
                <a:solidFill>
                  <a:srgbClr val="000000"/>
                </a:solidFill>
              </a:rPr>
              <a:t>Cada módulo de software tienen una </a:t>
            </a:r>
            <a:r>
              <a:rPr lang="es-AR" sz="2800" b="1" dirty="0" smtClean="0">
                <a:solidFill>
                  <a:srgbClr val="000000"/>
                </a:solidFill>
              </a:rPr>
              <a:t>interfaz</a:t>
            </a:r>
            <a:r>
              <a:rPr lang="es-AR" sz="2800" dirty="0" smtClean="0">
                <a:solidFill>
                  <a:srgbClr val="000000"/>
                </a:solidFill>
              </a:rPr>
              <a:t> que le permite comunicarse con los demás módulos del sistema.</a:t>
            </a:r>
          </a:p>
          <a:p>
            <a:pPr>
              <a:spcBef>
                <a:spcPct val="50000"/>
              </a:spcBef>
              <a:defRPr/>
            </a:pPr>
            <a:r>
              <a:rPr lang="es-AR" sz="2800" dirty="0" smtClean="0">
                <a:solidFill>
                  <a:srgbClr val="000000"/>
                </a:solidFill>
              </a:rPr>
              <a:t>Un sistema complejo se construye a partir de módulos que se comunican a través de su interfaz. </a:t>
            </a:r>
          </a:p>
          <a:p>
            <a:pPr>
              <a:spcBef>
                <a:spcPct val="50000"/>
              </a:spcBef>
              <a:defRPr/>
            </a:pPr>
            <a:endParaRPr lang="es-AR" sz="2800" dirty="0" smtClean="0">
              <a:solidFill>
                <a:srgbClr val="0000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4" y="115795"/>
            <a:ext cx="7543800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12099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4572000" y="656692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72000" y="1016732"/>
            <a:ext cx="3528392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 smtClean="0">
                <a:solidFill>
                  <a:sysClr val="windowText" lastClr="000000"/>
                </a:solidFill>
              </a:rPr>
              <a:t>x,y:real</a:t>
            </a:r>
            <a:endParaRPr lang="es-AR" sz="2000" dirty="0" smtClean="0">
              <a:solidFill>
                <a:sysClr val="windowText" lastClr="000000"/>
              </a:solidFill>
            </a:endParaRPr>
          </a:p>
          <a:p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72000" y="1700808"/>
            <a:ext cx="3528392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&lt;&lt;Constructores&gt;&gt;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Punto (</a:t>
            </a:r>
            <a:r>
              <a:rPr lang="es-AR" sz="2000" dirty="0" err="1">
                <a:solidFill>
                  <a:sysClr val="windowText" lastClr="000000"/>
                </a:solidFill>
              </a:rPr>
              <a:t>X,Y:real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&lt;&lt;Comandos&gt;&gt;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copy</a:t>
            </a:r>
            <a:r>
              <a:rPr lang="es-AR" sz="2000" dirty="0">
                <a:solidFill>
                  <a:sysClr val="windowText" lastClr="000000"/>
                </a:solidFill>
              </a:rPr>
              <a:t> 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establecerX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x:real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establecerY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y:real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obtenerX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obtenerY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equals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>
                <a:solidFill>
                  <a:sysClr val="windowText" lastClr="000000"/>
                </a:solidFill>
              </a:rPr>
              <a:t>boolean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clone</a:t>
            </a:r>
            <a:r>
              <a:rPr lang="es-AR" sz="2000" dirty="0">
                <a:solidFill>
                  <a:sysClr val="windowText" lastClr="000000"/>
                </a:solidFill>
              </a:rPr>
              <a:t>():Punto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toString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String</a:t>
            </a:r>
            <a:endParaRPr lang="es-AR" sz="2000" dirty="0" smtClean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distancia(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real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1560" y="692696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Circulo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11560" y="1052736"/>
            <a:ext cx="352839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i:real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radio:real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centro: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 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72000" y="6034202"/>
            <a:ext cx="3528392" cy="751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sz="2000" dirty="0" smtClean="0">
                <a:solidFill>
                  <a:sysClr val="windowText" lastClr="000000"/>
                </a:solidFill>
              </a:rPr>
              <a:t>, 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copy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y clone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superficial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en la clase Circulo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15" name="9 Rectángulo"/>
          <p:cNvSpPr/>
          <p:nvPr/>
        </p:nvSpPr>
        <p:spPr>
          <a:xfrm>
            <a:off x="611560" y="2564904"/>
            <a:ext cx="3528392" cy="4221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sysClr val="windowText" lastClr="000000"/>
                </a:solidFill>
              </a:rPr>
              <a:t>&lt;&lt;Constructores&gt;&gt;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Circulo(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 smtClean="0">
                <a:solidFill>
                  <a:sysClr val="windowText" lastClr="000000"/>
                </a:solidFill>
              </a:rPr>
              <a:t>, p: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&lt;&lt;Comandos&gt;&gt;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trasladar(</a:t>
            </a:r>
            <a:r>
              <a:rPr lang="es-AR" dirty="0" err="1">
                <a:solidFill>
                  <a:sysClr val="windowText" lastClr="000000"/>
                </a:solidFill>
              </a:rPr>
              <a:t>p:</a:t>
            </a:r>
            <a:r>
              <a:rPr lang="es-AR" b="1" dirty="0" err="1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escalar(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copy</a:t>
            </a:r>
            <a:r>
              <a:rPr lang="es-AR" dirty="0">
                <a:solidFill>
                  <a:sysClr val="windowText" lastClr="000000"/>
                </a:solidFill>
              </a:rPr>
              <a:t> (c: Circulo)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&lt;&lt;Consultas&gt;&gt;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obtenerCentro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obtenerRadio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area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perimetro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real</a:t>
            </a:r>
          </a:p>
          <a:p>
            <a:r>
              <a:rPr lang="es-AR" dirty="0">
                <a:solidFill>
                  <a:schemeClr val="tx1"/>
                </a:solidFill>
              </a:rPr>
              <a:t>p</a:t>
            </a:r>
            <a:r>
              <a:rPr lang="es-AR" dirty="0" smtClean="0">
                <a:solidFill>
                  <a:schemeClr val="tx1"/>
                </a:solidFill>
              </a:rPr>
              <a:t>ertenece(</a:t>
            </a:r>
            <a:r>
              <a:rPr lang="es-AR" dirty="0" err="1" smtClean="0">
                <a:solidFill>
                  <a:schemeClr val="tx1"/>
                </a:solidFill>
              </a:rPr>
              <a:t>p:</a:t>
            </a:r>
            <a:r>
              <a:rPr lang="es-AR" b="1" dirty="0" err="1" smtClean="0">
                <a:solidFill>
                  <a:schemeClr val="tx1"/>
                </a:solidFill>
              </a:rPr>
              <a:t>Punto</a:t>
            </a:r>
            <a:r>
              <a:rPr lang="es-AR" dirty="0" smtClean="0">
                <a:solidFill>
                  <a:schemeClr val="tx1"/>
                </a:solidFill>
              </a:rPr>
              <a:t>):</a:t>
            </a:r>
            <a:r>
              <a:rPr lang="es-AR" dirty="0" err="1" smtClean="0">
                <a:solidFill>
                  <a:schemeClr val="tx1"/>
                </a:solidFill>
              </a:rPr>
              <a:t>boolean</a:t>
            </a:r>
            <a:endParaRPr lang="es-AR" dirty="0">
              <a:solidFill>
                <a:schemeClr val="tx1"/>
              </a:solidFill>
            </a:endParaRP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dirty="0" smtClean="0">
                <a:solidFill>
                  <a:sysClr val="windowText" lastClr="000000"/>
                </a:solidFill>
              </a:rPr>
              <a:t>(</a:t>
            </a:r>
            <a:r>
              <a:rPr lang="es-AR" dirty="0" err="1" smtClean="0">
                <a:solidFill>
                  <a:sysClr val="windowText" lastClr="000000"/>
                </a:solidFill>
              </a:rPr>
              <a:t>c:Circulo</a:t>
            </a:r>
            <a:r>
              <a:rPr lang="es-AR" dirty="0">
                <a:solidFill>
                  <a:sysClr val="windowText" lastClr="000000"/>
                </a:solidFill>
              </a:rPr>
              <a:t>):</a:t>
            </a:r>
            <a:r>
              <a:rPr lang="es-AR" dirty="0" err="1">
                <a:solidFill>
                  <a:sysClr val="windowText" lastClr="000000"/>
                </a:solidFill>
              </a:rPr>
              <a:t>boolean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smtClean="0">
                <a:solidFill>
                  <a:sysClr val="windowText" lastClr="000000"/>
                </a:solidFill>
              </a:rPr>
              <a:t>clone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Circulo</a:t>
            </a: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toString</a:t>
            </a:r>
            <a:r>
              <a:rPr lang="es-AR" dirty="0" smtClean="0">
                <a:solidFill>
                  <a:sysClr val="windowText" lastClr="000000"/>
                </a:solidFill>
              </a:rPr>
              <a:t>():</a:t>
            </a:r>
            <a:r>
              <a:rPr lang="es-AR" dirty="0" err="1" smtClean="0">
                <a:solidFill>
                  <a:sysClr val="windowText" lastClr="000000"/>
                </a:solidFill>
              </a:rPr>
              <a:t>String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49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980728"/>
            <a:ext cx="792088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800" dirty="0"/>
              <a:t>Las clases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AR" sz="2800" dirty="0"/>
              <a:t> y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sz="2800" dirty="0"/>
              <a:t> están relacionadas por </a:t>
            </a:r>
            <a:r>
              <a:rPr lang="es-AR" sz="2800" b="1" dirty="0"/>
              <a:t>asociación</a:t>
            </a:r>
            <a:r>
              <a:rPr lang="es-AR" sz="2800" dirty="0"/>
              <a:t>. </a:t>
            </a:r>
            <a:endParaRPr lang="es-AR" sz="2800" dirty="0" smtClean="0"/>
          </a:p>
          <a:p>
            <a:pPr>
              <a:spcBef>
                <a:spcPts val="600"/>
              </a:spcBef>
            </a:pPr>
            <a:r>
              <a:rPr lang="es-AR" sz="2800" dirty="0" smtClean="0"/>
              <a:t>La </a:t>
            </a:r>
            <a:r>
              <a:rPr lang="es-AR" sz="2800" dirty="0"/>
              <a:t>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AR" sz="2800" dirty="0"/>
              <a:t> </a:t>
            </a:r>
            <a:r>
              <a:rPr lang="es-AR" sz="2800" b="1" dirty="0"/>
              <a:t>tiene un </a:t>
            </a:r>
            <a:r>
              <a:rPr lang="es-AR" sz="2800" dirty="0"/>
              <a:t>atributo de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sz="2800" dirty="0"/>
              <a:t>. </a:t>
            </a:r>
          </a:p>
          <a:p>
            <a:pPr>
              <a:spcBef>
                <a:spcPts val="600"/>
              </a:spcBef>
            </a:pPr>
            <a:r>
              <a:rPr lang="es-AR" sz="2800" dirty="0"/>
              <a:t>Existe también una relación de dependencia entre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AR" sz="2800" dirty="0"/>
              <a:t> y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sz="2800" dirty="0"/>
              <a:t>. </a:t>
            </a:r>
          </a:p>
          <a:p>
            <a:pPr>
              <a:spcBef>
                <a:spcPts val="600"/>
              </a:spcBef>
            </a:pPr>
            <a:r>
              <a:rPr lang="es-AR" sz="2800" dirty="0" smtClean="0"/>
              <a:t>El </a:t>
            </a:r>
            <a:r>
              <a:rPr lang="es-AR" sz="2800" dirty="0"/>
              <a:t>constructor de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AR" sz="2800" dirty="0"/>
              <a:t> y el método </a:t>
            </a:r>
            <a:r>
              <a:rPr lang="es-AR" sz="2800" b="1" dirty="0"/>
              <a:t>trasladar</a:t>
            </a:r>
            <a:r>
              <a:rPr lang="es-AR" sz="2800" dirty="0"/>
              <a:t> reciben un parámetro de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sz="2800" dirty="0"/>
              <a:t>. </a:t>
            </a:r>
            <a:endParaRPr lang="es-AR" sz="2800" dirty="0" smtClean="0"/>
          </a:p>
          <a:p>
            <a:pPr>
              <a:spcBef>
                <a:spcPts val="600"/>
              </a:spcBef>
            </a:pPr>
            <a:r>
              <a:rPr lang="es-AR" sz="2800" dirty="0" smtClean="0"/>
              <a:t>El </a:t>
            </a:r>
            <a:r>
              <a:rPr lang="es-AR" sz="2800" dirty="0"/>
              <a:t>método </a:t>
            </a:r>
            <a:r>
              <a:rPr lang="es-A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obtenerCentro</a:t>
            </a:r>
            <a:r>
              <a:rPr lang="es-AR" sz="2800" b="1" dirty="0"/>
              <a:t>()</a:t>
            </a:r>
            <a:r>
              <a:rPr lang="es-AR" sz="2800" dirty="0"/>
              <a:t> retorna como resultado un objeto de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sz="2800" dirty="0"/>
              <a:t>. </a:t>
            </a:r>
            <a:endParaRPr lang="es-AR" sz="2800" dirty="0" smtClean="0"/>
          </a:p>
          <a:p>
            <a:pPr>
              <a:spcBef>
                <a:spcPts val="600"/>
              </a:spcBef>
            </a:pPr>
            <a:endParaRPr lang="es-AR" sz="2800" dirty="0" smtClean="0"/>
          </a:p>
          <a:p>
            <a:pPr>
              <a:spcBef>
                <a:spcPts val="600"/>
              </a:spcBef>
            </a:pPr>
            <a:endParaRPr lang="es-AR" sz="2800" dirty="0" smtClean="0"/>
          </a:p>
          <a:p>
            <a:pPr>
              <a:spcBef>
                <a:spcPts val="600"/>
              </a:spcBef>
            </a:pPr>
            <a:endParaRPr lang="es-AR" sz="2800" dirty="0"/>
          </a:p>
          <a:p>
            <a:endParaRPr lang="es-AR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54608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980728"/>
            <a:ext cx="792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dirty="0" smtClean="0"/>
              <a:t>La </a:t>
            </a:r>
            <a:r>
              <a:rPr lang="es-ES" sz="2800" dirty="0"/>
              <a:t>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ES" sz="2800" dirty="0"/>
              <a:t> </a:t>
            </a:r>
            <a:r>
              <a:rPr lang="es-ES" sz="2800" b="1" i="1" dirty="0"/>
              <a:t>usa</a:t>
            </a:r>
            <a:r>
              <a:rPr lang="es-ES" sz="2800" dirty="0"/>
              <a:t> </a:t>
            </a:r>
            <a:r>
              <a:rPr lang="es-ES" sz="2800" dirty="0" smtClean="0"/>
              <a:t>los servicios provistos por </a:t>
            </a:r>
            <a:r>
              <a:rPr lang="es-ES" sz="2800" dirty="0"/>
              <a:t>la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/>
              <a:t> </a:t>
            </a:r>
            <a:r>
              <a:rPr lang="es-ES" sz="2800" dirty="0" smtClean="0"/>
              <a:t>conociendo su interfaz, su funcionalidad y sus responsabilidades, no su implementación. Es decir, sabiendo </a:t>
            </a:r>
            <a:r>
              <a:rPr lang="es-ES" sz="2800" b="1" dirty="0"/>
              <a:t>qué</a:t>
            </a:r>
            <a:r>
              <a:rPr lang="es-ES" sz="2800" dirty="0"/>
              <a:t> </a:t>
            </a:r>
            <a:r>
              <a:rPr lang="es-ES" sz="2800" dirty="0" smtClean="0"/>
              <a:t>hacen, </a:t>
            </a:r>
            <a:r>
              <a:rPr lang="es-ES" sz="2800" dirty="0"/>
              <a:t>sin saber </a:t>
            </a:r>
            <a:r>
              <a:rPr lang="es-ES" sz="2800" b="1" dirty="0"/>
              <a:t>cómo</a:t>
            </a:r>
            <a:r>
              <a:rPr lang="es-ES" sz="2800" dirty="0"/>
              <a:t> lo </a:t>
            </a:r>
            <a:r>
              <a:rPr lang="es-ES" sz="2800" dirty="0" smtClean="0"/>
              <a:t>hacen. </a:t>
            </a:r>
          </a:p>
          <a:p>
            <a:pPr>
              <a:spcBef>
                <a:spcPts val="600"/>
              </a:spcBef>
            </a:pPr>
            <a:r>
              <a:rPr lang="es-ES" sz="2800" dirty="0"/>
              <a:t>La clase </a:t>
            </a:r>
            <a:r>
              <a:rPr lang="es-E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/>
              <a:t> se diseña, implementa y verifica sin saber que va a ser usada por la clase </a:t>
            </a:r>
            <a:r>
              <a:rPr lang="es-E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Circulo.</a:t>
            </a:r>
            <a:r>
              <a:rPr lang="es-ES" sz="2800" dirty="0" smtClean="0"/>
              <a:t> </a:t>
            </a:r>
            <a:endParaRPr lang="es-ES" sz="2800" dirty="0"/>
          </a:p>
          <a:p>
            <a:pPr>
              <a:spcBef>
                <a:spcPts val="600"/>
              </a:spcBef>
            </a:pPr>
            <a:endParaRPr lang="es-ES" sz="2800" dirty="0" smtClean="0"/>
          </a:p>
          <a:p>
            <a:pPr>
              <a:spcBef>
                <a:spcPts val="600"/>
              </a:spcBef>
            </a:pPr>
            <a:endParaRPr lang="es-ES" sz="2800" dirty="0"/>
          </a:p>
          <a:p>
            <a:pPr>
              <a:spcBef>
                <a:spcPts val="600"/>
              </a:spcBef>
            </a:pPr>
            <a:endParaRPr lang="es-AR" sz="2800" dirty="0" smtClean="0"/>
          </a:p>
          <a:p>
            <a:pPr>
              <a:spcBef>
                <a:spcPts val="600"/>
              </a:spcBef>
            </a:pPr>
            <a:endParaRPr lang="es-AR" sz="2800" dirty="0" smtClean="0"/>
          </a:p>
          <a:p>
            <a:pPr>
              <a:spcBef>
                <a:spcPts val="600"/>
              </a:spcBef>
            </a:pPr>
            <a:endParaRPr lang="es-AR" sz="2800" dirty="0"/>
          </a:p>
          <a:p>
            <a:endParaRPr lang="es-AR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74646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611560" y="692696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Circulo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1560" y="1052736"/>
            <a:ext cx="352839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i:real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radio:real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centro: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 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396230" y="1706653"/>
            <a:ext cx="3816424" cy="642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rasladar(p:Punto):</a:t>
            </a:r>
            <a:r>
              <a:rPr lang="es-ES" sz="2000" dirty="0" smtClean="0">
                <a:solidFill>
                  <a:schemeClr val="tx1"/>
                </a:solidFill>
              </a:rPr>
              <a:t> centro=p Requiere p ligado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396230" y="2420888"/>
            <a:ext cx="3816424" cy="600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scalar(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r:real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radio = r Requiere r&gt;0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396230" y="3092985"/>
            <a:ext cx="3816424" cy="1241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ertenece(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p:Punto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Retorna verdadero si p pertenece a la </a:t>
            </a:r>
            <a:r>
              <a:rPr lang="es-ES" sz="2000" b="1" dirty="0" smtClean="0">
                <a:solidFill>
                  <a:schemeClr val="tx1"/>
                </a:solidFill>
              </a:rPr>
              <a:t>superficie</a:t>
            </a:r>
            <a:r>
              <a:rPr lang="es-ES" sz="2000" dirty="0" smtClean="0">
                <a:solidFill>
                  <a:schemeClr val="tx1"/>
                </a:solidFill>
              </a:rPr>
              <a:t> del círculo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Requiere p ligado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427984" y="692696"/>
            <a:ext cx="3816424" cy="92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irculo(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r:real,p:Punto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Requiere p ligado y r&gt;0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1" name="9 Rectángulo"/>
          <p:cNvSpPr/>
          <p:nvPr/>
        </p:nvSpPr>
        <p:spPr>
          <a:xfrm>
            <a:off x="611560" y="2564904"/>
            <a:ext cx="3528392" cy="4221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sysClr val="windowText" lastClr="000000"/>
                </a:solidFill>
              </a:rPr>
              <a:t>&lt;&lt;Constructores&gt;&gt;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Circulo(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 smtClean="0">
                <a:solidFill>
                  <a:sysClr val="windowText" lastClr="000000"/>
                </a:solidFill>
              </a:rPr>
              <a:t>, p: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&lt;&lt;Comandos&gt;&gt;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trasladar(</a:t>
            </a:r>
            <a:r>
              <a:rPr lang="es-AR" dirty="0" err="1">
                <a:solidFill>
                  <a:sysClr val="windowText" lastClr="000000"/>
                </a:solidFill>
              </a:rPr>
              <a:t>p:</a:t>
            </a:r>
            <a:r>
              <a:rPr lang="es-AR" b="1" dirty="0" err="1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escalar(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copy</a:t>
            </a:r>
            <a:r>
              <a:rPr lang="es-AR" dirty="0">
                <a:solidFill>
                  <a:sysClr val="windowText" lastClr="000000"/>
                </a:solidFill>
              </a:rPr>
              <a:t> (c: Circulo)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&lt;&lt;Consultas&gt;&gt;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obtenerCentro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obtenerRadio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area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perimetro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real</a:t>
            </a: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ertenece(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</a:rPr>
              <a:t>p:Punto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</a:rPr>
              <a:t>boolean</a:t>
            </a:r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dirty="0" smtClean="0">
                <a:solidFill>
                  <a:sysClr val="windowText" lastClr="000000"/>
                </a:solidFill>
              </a:rPr>
              <a:t>(</a:t>
            </a:r>
            <a:r>
              <a:rPr lang="es-AR" dirty="0" err="1" smtClean="0">
                <a:solidFill>
                  <a:sysClr val="windowText" lastClr="000000"/>
                </a:solidFill>
              </a:rPr>
              <a:t>c:Circulo</a:t>
            </a:r>
            <a:r>
              <a:rPr lang="es-AR" dirty="0">
                <a:solidFill>
                  <a:sysClr val="windowText" lastClr="000000"/>
                </a:solidFill>
              </a:rPr>
              <a:t>):</a:t>
            </a:r>
            <a:r>
              <a:rPr lang="es-AR" dirty="0" err="1">
                <a:solidFill>
                  <a:sysClr val="windowText" lastClr="000000"/>
                </a:solidFill>
              </a:rPr>
              <a:t>boolean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smtClean="0">
                <a:solidFill>
                  <a:sysClr val="windowText" lastClr="000000"/>
                </a:solidFill>
              </a:rPr>
              <a:t>clone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Circulo</a:t>
            </a: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toString</a:t>
            </a:r>
            <a:r>
              <a:rPr lang="es-AR" dirty="0" smtClean="0">
                <a:solidFill>
                  <a:sysClr val="windowText" lastClr="000000"/>
                </a:solidFill>
              </a:rPr>
              <a:t>():</a:t>
            </a:r>
            <a:r>
              <a:rPr lang="es-AR" dirty="0" err="1" smtClean="0">
                <a:solidFill>
                  <a:sysClr val="windowText" lastClr="000000"/>
                </a:solidFill>
              </a:rPr>
              <a:t>String</a:t>
            </a:r>
            <a:endParaRPr lang="es-AR" dirty="0">
              <a:solidFill>
                <a:sysClr val="windowText" lastClr="000000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398956" y="4414916"/>
            <a:ext cx="3816424" cy="751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sz="2000" dirty="0" smtClean="0">
                <a:solidFill>
                  <a:sysClr val="windowText" lastClr="000000"/>
                </a:solidFill>
              </a:rPr>
              <a:t>, 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copy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y clone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superficial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en la clase Circulo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611560" y="692696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Circulo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1560" y="1052736"/>
            <a:ext cx="352839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i:real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radio:real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centro: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 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9 Rectángulo"/>
          <p:cNvSpPr/>
          <p:nvPr/>
        </p:nvSpPr>
        <p:spPr>
          <a:xfrm>
            <a:off x="611560" y="2564904"/>
            <a:ext cx="3528392" cy="4221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sysClr val="windowText" lastClr="000000"/>
                </a:solidFill>
              </a:rPr>
              <a:t>&lt;&lt;Constructores&gt;&gt;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Circulo(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 smtClean="0">
                <a:solidFill>
                  <a:sysClr val="windowText" lastClr="000000"/>
                </a:solidFill>
              </a:rPr>
              <a:t>, p: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&lt;&lt;Comandos&gt;&gt;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trasladar(</a:t>
            </a:r>
            <a:r>
              <a:rPr lang="es-AR" dirty="0" err="1">
                <a:solidFill>
                  <a:sysClr val="windowText" lastClr="000000"/>
                </a:solidFill>
              </a:rPr>
              <a:t>p:</a:t>
            </a:r>
            <a:r>
              <a:rPr lang="es-AR" b="1" dirty="0" err="1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escalar(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copy</a:t>
            </a:r>
            <a:r>
              <a:rPr lang="es-AR" dirty="0">
                <a:solidFill>
                  <a:sysClr val="windowText" lastClr="000000"/>
                </a:solidFill>
              </a:rPr>
              <a:t> (c: Circulo)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&lt;&lt;Consultas&gt;&gt;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obtenerCentro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obtenerRadio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area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perimetro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real</a:t>
            </a:r>
          </a:p>
          <a:p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ertenece(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</a:rPr>
              <a:t>p:Punto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</a:rPr>
              <a:t>boolean</a:t>
            </a:r>
            <a:endParaRPr lang="es-AR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dirty="0" smtClean="0">
                <a:solidFill>
                  <a:sysClr val="windowText" lastClr="000000"/>
                </a:solidFill>
              </a:rPr>
              <a:t>(</a:t>
            </a:r>
            <a:r>
              <a:rPr lang="es-AR" dirty="0" err="1" smtClean="0">
                <a:solidFill>
                  <a:sysClr val="windowText" lastClr="000000"/>
                </a:solidFill>
              </a:rPr>
              <a:t>c:Circulo</a:t>
            </a:r>
            <a:r>
              <a:rPr lang="es-AR" dirty="0">
                <a:solidFill>
                  <a:sysClr val="windowText" lastClr="000000"/>
                </a:solidFill>
              </a:rPr>
              <a:t>):</a:t>
            </a:r>
            <a:r>
              <a:rPr lang="es-AR" dirty="0" err="1">
                <a:solidFill>
                  <a:sysClr val="windowText" lastClr="000000"/>
                </a:solidFill>
              </a:rPr>
              <a:t>boolean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smtClean="0">
                <a:solidFill>
                  <a:sysClr val="windowText" lastClr="000000"/>
                </a:solidFill>
              </a:rPr>
              <a:t>clone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Circulo</a:t>
            </a: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toString</a:t>
            </a:r>
            <a:r>
              <a:rPr lang="es-AR" dirty="0" smtClean="0">
                <a:solidFill>
                  <a:sysClr val="windowText" lastClr="000000"/>
                </a:solidFill>
              </a:rPr>
              <a:t>():</a:t>
            </a:r>
            <a:r>
              <a:rPr lang="es-AR" dirty="0" err="1" smtClean="0">
                <a:solidFill>
                  <a:sysClr val="windowText" lastClr="000000"/>
                </a:solidFill>
              </a:rPr>
              <a:t>String</a:t>
            </a:r>
            <a:endParaRPr lang="es-AR" dirty="0">
              <a:solidFill>
                <a:sysClr val="windowText" lastClr="00000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4283968" y="5229200"/>
            <a:ext cx="396044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Cambia la funcionalidad del método pertenece, el cambio es VISIBLE para las clases clientes de Circulo.</a:t>
            </a:r>
            <a:endParaRPr lang="es-AR" sz="2400" dirty="0"/>
          </a:p>
        </p:txBody>
      </p:sp>
      <p:sp>
        <p:nvSpPr>
          <p:cNvPr id="15" name="14 Rectángulo"/>
          <p:cNvSpPr/>
          <p:nvPr/>
        </p:nvSpPr>
        <p:spPr>
          <a:xfrm>
            <a:off x="4396230" y="1706653"/>
            <a:ext cx="3816424" cy="6422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rasladar(p:Punto):</a:t>
            </a:r>
            <a:r>
              <a:rPr lang="es-ES" sz="2000" dirty="0" smtClean="0">
                <a:solidFill>
                  <a:schemeClr val="tx1"/>
                </a:solidFill>
              </a:rPr>
              <a:t> centro=p Requiere p ligado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396230" y="2420888"/>
            <a:ext cx="3816424" cy="600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scalar(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r:real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s-ES" sz="20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radio = r Requiere r&gt;0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396230" y="3092985"/>
            <a:ext cx="3816424" cy="1241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ertenece(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p:Punto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Retorna verdadero si p pertenece a la </a:t>
            </a:r>
            <a:r>
              <a:rPr lang="es-ES" sz="2000" b="1" dirty="0" smtClean="0">
                <a:solidFill>
                  <a:schemeClr val="tx1"/>
                </a:solidFill>
              </a:rPr>
              <a:t>circunferencia</a:t>
            </a:r>
            <a:r>
              <a:rPr lang="es-ES" sz="2000" dirty="0" smtClean="0">
                <a:solidFill>
                  <a:schemeClr val="tx1"/>
                </a:solidFill>
              </a:rPr>
              <a:t> del círculo</a:t>
            </a:r>
          </a:p>
          <a:p>
            <a:r>
              <a:rPr lang="es-ES" sz="2000" dirty="0" smtClean="0">
                <a:solidFill>
                  <a:schemeClr val="tx1"/>
                </a:solidFill>
              </a:rPr>
              <a:t>Requiere p ligado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4427984" y="692696"/>
            <a:ext cx="3816424" cy="927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irculo(</a:t>
            </a:r>
            <a:r>
              <a:rPr lang="es-ES" sz="20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r:real,p:Punto</a:t>
            </a:r>
            <a:r>
              <a:rPr lang="es-E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s-ES" sz="2000" dirty="0" smtClean="0">
              <a:solidFill>
                <a:schemeClr val="tx1"/>
              </a:solidFill>
            </a:endParaRPr>
          </a:p>
          <a:p>
            <a:r>
              <a:rPr lang="es-ES" sz="2000" dirty="0" smtClean="0">
                <a:solidFill>
                  <a:schemeClr val="tx1"/>
                </a:solidFill>
              </a:rPr>
              <a:t>Requiere p ligado y r&gt;0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398956" y="4414916"/>
            <a:ext cx="3816424" cy="751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sz="2000" dirty="0" smtClean="0">
                <a:solidFill>
                  <a:sysClr val="windowText" lastClr="000000"/>
                </a:solidFill>
              </a:rPr>
              <a:t>, 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copy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y clone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superficial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en la clase Circulo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9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4619" y="856357"/>
            <a:ext cx="7920880" cy="41549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Figura{</a:t>
            </a: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 (){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p1,p2;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p2=new Punto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(-1,2);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c=new Circulo(5,p1);</a:t>
            </a: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c.pertenece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(p2)</a:t>
            </a:r>
          </a:p>
          <a:p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"p2 pertenece a c"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23528" y="5085184"/>
            <a:ext cx="7992888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La clase </a:t>
            </a:r>
            <a:r>
              <a:rPr lang="es-AR" sz="2400" b="1" dirty="0" smtClean="0">
                <a:latin typeface="Courier New" pitchFamily="49" charset="0"/>
                <a:cs typeface="Courier New" pitchFamily="49" charset="0"/>
              </a:rPr>
              <a:t>Figura</a:t>
            </a:r>
            <a:r>
              <a:rPr lang="es-AR" sz="2400" dirty="0" smtClean="0"/>
              <a:t> necesita conocer </a:t>
            </a:r>
            <a:r>
              <a:rPr lang="es-AR" sz="2400" b="1" dirty="0" smtClean="0"/>
              <a:t>qué</a:t>
            </a:r>
            <a:r>
              <a:rPr lang="es-AR" sz="2400" dirty="0" smtClean="0"/>
              <a:t> hace el método </a:t>
            </a:r>
            <a:r>
              <a:rPr lang="es-AR" sz="2400" b="1" dirty="0" smtClean="0">
                <a:latin typeface="Courier New" pitchFamily="49" charset="0"/>
                <a:cs typeface="Courier New" pitchFamily="49" charset="0"/>
              </a:rPr>
              <a:t>pertenece</a:t>
            </a:r>
            <a:r>
              <a:rPr lang="es-AR" sz="2400" dirty="0" smtClean="0"/>
              <a:t>, no necesita saber </a:t>
            </a:r>
            <a:r>
              <a:rPr lang="es-AR" sz="2400" b="1" dirty="0" smtClean="0"/>
              <a:t>cómo</a:t>
            </a:r>
            <a:r>
              <a:rPr lang="es-AR" sz="2400" dirty="0" smtClean="0"/>
              <a:t> lo hace. Si cambia la funcionalidad de </a:t>
            </a:r>
            <a:r>
              <a:rPr lang="es-AR" sz="2400" b="1" dirty="0" smtClean="0">
                <a:latin typeface="Courier New" pitchFamily="49" charset="0"/>
                <a:cs typeface="Courier New" pitchFamily="49" charset="0"/>
              </a:rPr>
              <a:t>pertenece</a:t>
            </a:r>
            <a:r>
              <a:rPr lang="es-AR" sz="2400" dirty="0" smtClean="0"/>
              <a:t>, el cambio impacta en la clase cliente.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39098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3995936" y="908720"/>
            <a:ext cx="4176464" cy="563231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Circulo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Atributo de clase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rivate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final 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	pi=3.1415;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//Atributos de Instancia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radio;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centro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Constructor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r,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//Requiere p ligado 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radio = r;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centro = p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//Comandos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s-A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trasladar (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//Requiere p ligado 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centro = p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escalar(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r){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radio = r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} 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980728"/>
            <a:ext cx="324036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Circulo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67544" y="1340768"/>
            <a:ext cx="3240360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i:real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radio:real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centro: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 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2852936"/>
            <a:ext cx="3240360" cy="22322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&lt;&lt;Constructores&gt;&gt;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Circulo(</a:t>
            </a:r>
            <a:r>
              <a:rPr lang="es-AR" sz="2000" dirty="0" err="1">
                <a:solidFill>
                  <a:sysClr val="windowText" lastClr="000000"/>
                </a:solidFill>
              </a:rPr>
              <a:t>r:real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, p: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&lt;&lt;Comandos&gt;&gt;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trasladar(</a:t>
            </a:r>
            <a:r>
              <a:rPr lang="es-AR" sz="2000" dirty="0" err="1">
                <a:solidFill>
                  <a:sysClr val="windowText" lastClr="000000"/>
                </a:solidFill>
              </a:rPr>
              <a:t>p:</a:t>
            </a:r>
            <a:r>
              <a:rPr lang="es-AR" sz="2000" b="1" dirty="0" err="1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escalar(</a:t>
            </a:r>
            <a:r>
              <a:rPr lang="es-AR" sz="2000" dirty="0" err="1">
                <a:solidFill>
                  <a:sysClr val="windowText" lastClr="000000"/>
                </a:solidFill>
              </a:rPr>
              <a:t>r:real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copy</a:t>
            </a:r>
            <a:r>
              <a:rPr lang="es-AR" sz="2000" dirty="0">
                <a:solidFill>
                  <a:sysClr val="windowText" lastClr="000000"/>
                </a:solidFill>
              </a:rPr>
              <a:t> (c: Circulo</a:t>
            </a:r>
            <a:r>
              <a:rPr lang="es-AR" sz="2000" dirty="0" smtClean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139952" y="908720"/>
            <a:ext cx="4176464" cy="313932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obtenerCentro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centro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obtenerRadio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radio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}</a:t>
            </a:r>
          </a:p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pi * radio * radio;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perimetro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pi * 2 *radio;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836712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Circulo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7544" y="1196752"/>
            <a:ext cx="352839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i:real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radio:real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centro: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 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67544" y="2708920"/>
            <a:ext cx="3528392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…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obtenerCentro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obtenerRadio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area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perimetro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real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p</a:t>
            </a:r>
            <a:r>
              <a:rPr lang="es-AR" sz="2000" dirty="0" smtClean="0">
                <a:solidFill>
                  <a:sysClr val="windowText" lastClr="000000"/>
                </a:solidFill>
              </a:rPr>
              <a:t>ertenece(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p:</a:t>
            </a:r>
            <a:r>
              <a:rPr lang="es-AR" sz="2000" b="1" dirty="0" err="1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sz="2000" dirty="0" smtClean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boolean</a:t>
            </a:r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sz="2000" dirty="0" smtClean="0">
                <a:solidFill>
                  <a:sysClr val="windowText" lastClr="000000"/>
                </a:solidFill>
              </a:rPr>
              <a:t>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c:Circulo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>
                <a:solidFill>
                  <a:sysClr val="windowText" lastClr="000000"/>
                </a:solidFill>
              </a:rPr>
              <a:t>boolean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clone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Circulo</a:t>
            </a:r>
          </a:p>
          <a:p>
            <a:r>
              <a:rPr lang="es-AR" sz="2000" dirty="0" err="1" smtClean="0">
                <a:solidFill>
                  <a:sysClr val="windowText" lastClr="000000"/>
                </a:solidFill>
              </a:rPr>
              <a:t>toString</a:t>
            </a:r>
            <a:r>
              <a:rPr lang="es-AR" sz="2000" dirty="0" smtClean="0">
                <a:solidFill>
                  <a:sysClr val="windowText" lastClr="000000"/>
                </a:solidFill>
              </a:rPr>
              <a:t>():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String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139952" y="908720"/>
            <a:ext cx="4176464" cy="3139321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pertenece (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p){</a:t>
            </a:r>
          </a:p>
          <a:p>
            <a:r>
              <a:rPr lang="es-ES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/*Retorna verdadero si p pertenece a la circunferencia del círculo. Requiere p ligado*/</a:t>
            </a:r>
          </a:p>
          <a:p>
            <a:endParaRPr lang="es-AR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d=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centro.distancia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dif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(d-radio);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</a:t>
            </a:r>
            <a:r>
              <a:rPr lang="es-A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 0.01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4139952" y="4149080"/>
            <a:ext cx="4176464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400" dirty="0" smtClean="0"/>
              <a:t>No comparamos con 0 sino con un valor cercano a 0.</a:t>
            </a:r>
            <a:endParaRPr lang="es-AR" sz="2400" dirty="0"/>
          </a:p>
        </p:txBody>
      </p:sp>
      <p:sp>
        <p:nvSpPr>
          <p:cNvPr id="12" name="11 Rectángulo"/>
          <p:cNvSpPr/>
          <p:nvPr/>
        </p:nvSpPr>
        <p:spPr>
          <a:xfrm>
            <a:off x="467544" y="836712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Circulo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7544" y="1196752"/>
            <a:ext cx="352839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i:real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radio:real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centro: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 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67544" y="2708920"/>
            <a:ext cx="3528392" cy="32403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…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obtenerCentro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obtenerRadio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area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perimetro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real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p</a:t>
            </a:r>
            <a:r>
              <a:rPr lang="es-AR" sz="2000" dirty="0" smtClean="0">
                <a:solidFill>
                  <a:sysClr val="windowText" lastClr="000000"/>
                </a:solidFill>
              </a:rPr>
              <a:t>ertenece(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p:</a:t>
            </a:r>
            <a:r>
              <a:rPr lang="es-AR" sz="2000" b="1" dirty="0" err="1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sz="2000" dirty="0" smtClean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boolean</a:t>
            </a:r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sz="2000" dirty="0" smtClean="0">
                <a:solidFill>
                  <a:sysClr val="windowText" lastClr="000000"/>
                </a:solidFill>
              </a:rPr>
              <a:t>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c:Circulo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>
                <a:solidFill>
                  <a:sysClr val="windowText" lastClr="000000"/>
                </a:solidFill>
              </a:rPr>
              <a:t>boolean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clone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Circulo</a:t>
            </a:r>
          </a:p>
          <a:p>
            <a:r>
              <a:rPr lang="es-AR" sz="2000" dirty="0" err="1" smtClean="0">
                <a:solidFill>
                  <a:sysClr val="windowText" lastClr="000000"/>
                </a:solidFill>
              </a:rPr>
              <a:t>toString</a:t>
            </a:r>
            <a:r>
              <a:rPr lang="es-AR" sz="2000" dirty="0" smtClean="0">
                <a:solidFill>
                  <a:sysClr val="windowText" lastClr="000000"/>
                </a:solidFill>
              </a:rPr>
              <a:t>():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String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54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77110" y="908720"/>
            <a:ext cx="7704856" cy="19389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(Circulo 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c ligado</a:t>
            </a:r>
            <a:endParaRPr lang="es-AR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radio =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c.obtenerRadio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centro =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c.obtenerCentro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77110" y="4149080"/>
            <a:ext cx="7704856" cy="22467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b="1" dirty="0" err="1" smtClean="0">
                <a:cs typeface="Courier New" panose="02070309020205020404" pitchFamily="49" charset="0"/>
              </a:rPr>
              <a:t>Copy</a:t>
            </a:r>
            <a:r>
              <a:rPr lang="es-ES_tradnl" sz="2800" b="1" dirty="0">
                <a:cs typeface="Courier New" panose="02070309020205020404" pitchFamily="49" charset="0"/>
              </a:rPr>
              <a:t> </a:t>
            </a:r>
            <a:r>
              <a:rPr lang="es-ES_tradnl" sz="2800" b="1" dirty="0" smtClean="0">
                <a:cs typeface="Courier New" panose="02070309020205020404" pitchFamily="49" charset="0"/>
              </a:rPr>
              <a:t>superficial</a:t>
            </a:r>
            <a:r>
              <a:rPr lang="es-ES_tradnl" sz="2800" dirty="0" smtClean="0">
                <a:cs typeface="Courier New" panose="02070309020205020404" pitchFamily="49" charset="0"/>
              </a:rPr>
              <a:t>, asigna la </a:t>
            </a:r>
            <a:r>
              <a:rPr lang="es-ES_tradnl" sz="2800" b="1" dirty="0" smtClean="0">
                <a:cs typeface="Courier New" panose="02070309020205020404" pitchFamily="49" charset="0"/>
              </a:rPr>
              <a:t>referencia.</a:t>
            </a:r>
          </a:p>
          <a:p>
            <a:pPr algn="ctr"/>
            <a:endParaRPr lang="es-ES_tradnl" sz="2800" b="1" dirty="0" smtClean="0">
              <a:cs typeface="Courier New" panose="02070309020205020404" pitchFamily="49" charset="0"/>
            </a:endParaRPr>
          </a:p>
          <a:p>
            <a:pPr algn="ctr"/>
            <a:r>
              <a:rPr lang="es-ES_tradnl" sz="2800" dirty="0" smtClean="0">
                <a:cs typeface="Courier New" panose="02070309020205020404" pitchFamily="49" charset="0"/>
              </a:rPr>
              <a:t>El centro del círculo que pasó como parámetro pasa a ser también el centro del círculo que recibe el mensaje.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31068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268760"/>
            <a:ext cx="777686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800" dirty="0" smtClean="0">
                <a:solidFill>
                  <a:srgbClr val="000000"/>
                </a:solidFill>
              </a:rPr>
              <a:t>En la POO cada </a:t>
            </a:r>
            <a:r>
              <a:rPr lang="es-ES_tradnl" sz="2800" b="1" dirty="0" smtClean="0">
                <a:solidFill>
                  <a:srgbClr val="000000"/>
                </a:solidFill>
              </a:rPr>
              <a:t>clase</a:t>
            </a:r>
            <a:r>
              <a:rPr lang="es-ES_tradnl" sz="2800" dirty="0" smtClean="0">
                <a:solidFill>
                  <a:srgbClr val="000000"/>
                </a:solidFill>
              </a:rPr>
              <a:t> es un módulo de software </a:t>
            </a:r>
            <a:r>
              <a:rPr lang="es-AR" sz="2800" dirty="0" smtClean="0">
                <a:solidFill>
                  <a:srgbClr val="000000"/>
                </a:solidFill>
              </a:rPr>
              <a:t>cuya implementación debe quedar escondida, </a:t>
            </a:r>
            <a:r>
              <a:rPr lang="es-AR" sz="2800" dirty="0">
                <a:solidFill>
                  <a:srgbClr val="000000"/>
                </a:solidFill>
              </a:rPr>
              <a:t>de modo que </a:t>
            </a:r>
            <a:r>
              <a:rPr lang="es-AR" sz="2800" dirty="0" smtClean="0">
                <a:solidFill>
                  <a:srgbClr val="000000"/>
                </a:solidFill>
              </a:rPr>
              <a:t>pueda </a:t>
            </a:r>
            <a:r>
              <a:rPr lang="es-AR" sz="2800" dirty="0">
                <a:solidFill>
                  <a:srgbClr val="000000"/>
                </a:solidFill>
              </a:rPr>
              <a:t>ser </a:t>
            </a:r>
            <a:r>
              <a:rPr lang="es-AR" sz="2800" dirty="0" smtClean="0">
                <a:solidFill>
                  <a:srgbClr val="000000"/>
                </a:solidFill>
              </a:rPr>
              <a:t>modificada </a:t>
            </a:r>
            <a:r>
              <a:rPr lang="es-AR" sz="2800" dirty="0">
                <a:solidFill>
                  <a:srgbClr val="000000"/>
                </a:solidFill>
              </a:rPr>
              <a:t>sin afectar al resto de </a:t>
            </a:r>
            <a:r>
              <a:rPr lang="es-AR" sz="2800" dirty="0" smtClean="0">
                <a:solidFill>
                  <a:srgbClr val="000000"/>
                </a:solidFill>
              </a:rPr>
              <a:t>las clases. </a:t>
            </a:r>
          </a:p>
          <a:p>
            <a:pPr>
              <a:spcBef>
                <a:spcPct val="50000"/>
              </a:spcBef>
              <a:defRPr/>
            </a:pPr>
            <a:r>
              <a:rPr lang="es-AR" sz="2800" dirty="0" smtClean="0">
                <a:solidFill>
                  <a:srgbClr val="000000"/>
                </a:solidFill>
              </a:rPr>
              <a:t>La </a:t>
            </a:r>
            <a:r>
              <a:rPr lang="es-AR" sz="2800" b="1" dirty="0" smtClean="0">
                <a:solidFill>
                  <a:srgbClr val="000000"/>
                </a:solidFill>
              </a:rPr>
              <a:t>interfaz</a:t>
            </a:r>
            <a:r>
              <a:rPr lang="es-AR" sz="2800" dirty="0" smtClean="0">
                <a:solidFill>
                  <a:srgbClr val="000000"/>
                </a:solidFill>
              </a:rPr>
              <a:t> está constituida por la </a:t>
            </a:r>
            <a:r>
              <a:rPr lang="es-AR" sz="2800" b="1" dirty="0" smtClean="0">
                <a:solidFill>
                  <a:srgbClr val="000000"/>
                </a:solidFill>
              </a:rPr>
              <a:t>signatura de los servicios</a:t>
            </a:r>
            <a:r>
              <a:rPr lang="es-AR" sz="28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s-AR" sz="2800" dirty="0" smtClean="0">
                <a:solidFill>
                  <a:srgbClr val="000000"/>
                </a:solidFill>
              </a:rPr>
              <a:t>La construcción de un sistema orientado a objetos va a estar conformado por una colección de clases relacionadas entre sí.</a:t>
            </a:r>
          </a:p>
          <a:p>
            <a:pPr>
              <a:spcBef>
                <a:spcPct val="50000"/>
              </a:spcBef>
              <a:defRPr/>
            </a:pPr>
            <a:r>
              <a:rPr lang="es-AR" sz="2800" dirty="0" smtClean="0">
                <a:solidFill>
                  <a:srgbClr val="000000"/>
                </a:solidFill>
              </a:rPr>
              <a:t>Algunas de las clases son </a:t>
            </a:r>
            <a:r>
              <a:rPr lang="es-AR" sz="2800" b="1" dirty="0" smtClean="0">
                <a:solidFill>
                  <a:srgbClr val="000000"/>
                </a:solidFill>
              </a:rPr>
              <a:t>proveedoras</a:t>
            </a:r>
            <a:r>
              <a:rPr lang="es-AR" sz="2800" dirty="0" smtClean="0">
                <a:solidFill>
                  <a:srgbClr val="000000"/>
                </a:solidFill>
              </a:rPr>
              <a:t> de servicios usados por otras clases </a:t>
            </a:r>
            <a:r>
              <a:rPr lang="es-AR" sz="2800" b="1" dirty="0" smtClean="0">
                <a:solidFill>
                  <a:srgbClr val="000000"/>
                </a:solidFill>
              </a:rPr>
              <a:t>clientes</a:t>
            </a:r>
            <a:r>
              <a:rPr lang="es-AR" sz="2800" dirty="0" smtClean="0">
                <a:solidFill>
                  <a:srgbClr val="000000"/>
                </a:solidFill>
              </a:rPr>
              <a:t>. </a:t>
            </a:r>
            <a:endParaRPr lang="es-AR" sz="2800" dirty="0">
              <a:solidFill>
                <a:srgbClr val="0000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4" y="115795"/>
            <a:ext cx="7543800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 en la POO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21170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77110" y="908720"/>
            <a:ext cx="7704856" cy="19389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(Circulo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//Requiere c ligado</a:t>
            </a:r>
            <a:endParaRPr lang="es-AR" sz="24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radio ==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c.obtenerRadio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&amp;&amp; 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centro </a:t>
            </a:r>
            <a:r>
              <a:rPr 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c.obtenerCentro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67544" y="3717032"/>
            <a:ext cx="77048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Courier New" panose="02070309020205020404" pitchFamily="49" charset="0"/>
              </a:rPr>
              <a:t>Igualdad superficial</a:t>
            </a:r>
            <a:r>
              <a:rPr lang="es-ES_tradnl" sz="2800" dirty="0" smtClean="0">
                <a:cs typeface="Courier New" panose="02070309020205020404" pitchFamily="49" charset="0"/>
              </a:rPr>
              <a:t>, compara las </a:t>
            </a:r>
            <a:r>
              <a:rPr lang="es-ES_tradnl" sz="2800" b="1" dirty="0" smtClean="0">
                <a:cs typeface="Courier New" panose="02070309020205020404" pitchFamily="49" charset="0"/>
              </a:rPr>
              <a:t>identidades</a:t>
            </a:r>
            <a:r>
              <a:rPr lang="es-ES_tradnl" sz="2800" dirty="0" smtClean="0">
                <a:cs typeface="Courier New" panose="02070309020205020404" pitchFamily="49" charset="0"/>
              </a:rPr>
              <a:t> de los objetos asociados.</a:t>
            </a:r>
          </a:p>
          <a:p>
            <a:pPr algn="ctr"/>
            <a:endParaRPr lang="es-ES_tradnl" sz="2800" b="1" dirty="0" smtClean="0">
              <a:cs typeface="Courier New" panose="02070309020205020404" pitchFamily="49" charset="0"/>
            </a:endParaRPr>
          </a:p>
          <a:p>
            <a:pPr algn="ctr"/>
            <a:r>
              <a:rPr lang="es-ES_tradnl" sz="2800" dirty="0" smtClean="0">
                <a:cs typeface="Courier New" panose="02070309020205020404" pitchFamily="49" charset="0"/>
              </a:rPr>
              <a:t>Compara el centro del círculo que pasa como parámetro con el centro del círculo que recibe el mensaje.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3451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77110" y="908720"/>
            <a:ext cx="7704856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Circulo clone (){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Circulo (radio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centro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77110" y="3645024"/>
            <a:ext cx="7704856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Courier New" panose="02070309020205020404" pitchFamily="49" charset="0"/>
              </a:rPr>
              <a:t>Clone superficial</a:t>
            </a:r>
            <a:r>
              <a:rPr lang="es-ES_tradnl" sz="2800" dirty="0" smtClean="0">
                <a:cs typeface="Courier New" panose="02070309020205020404" pitchFamily="49" charset="0"/>
              </a:rPr>
              <a:t>, el atributo asociado en el clon tiene la misma identidad que el atributo asociado en el objeto que recibe el mensaje.</a:t>
            </a:r>
          </a:p>
          <a:p>
            <a:pPr algn="ctr"/>
            <a:endParaRPr lang="es-ES_tradnl" sz="2800" dirty="0" smtClean="0">
              <a:cs typeface="Courier New" panose="02070309020205020404" pitchFamily="49" charset="0"/>
            </a:endParaRPr>
          </a:p>
          <a:p>
            <a:pPr algn="ctr"/>
            <a:r>
              <a:rPr lang="es-ES_tradnl" sz="2800" dirty="0" smtClean="0">
                <a:cs typeface="Courier New" panose="02070309020205020404" pitchFamily="49" charset="0"/>
              </a:rPr>
              <a:t>Crea un nuevo círculo con el mismo centro que el círculo que recibió el mensaje.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31837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77110" y="908720"/>
            <a:ext cx="7704856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centro.toString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()+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"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+radio;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672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962950"/>
            <a:ext cx="79208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dirty="0"/>
              <a:t>La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/>
              <a:t> es una clase </a:t>
            </a:r>
            <a:r>
              <a:rPr lang="es-ES" sz="2800" dirty="0" smtClean="0"/>
              <a:t>proveedora</a:t>
            </a:r>
            <a:r>
              <a:rPr lang="es-ES" sz="2800" dirty="0"/>
              <a:t>, una de sus clases </a:t>
            </a:r>
            <a:r>
              <a:rPr lang="es-ES" sz="2800" dirty="0" smtClean="0"/>
              <a:t>cliente </a:t>
            </a:r>
            <a:r>
              <a:rPr lang="es-ES" sz="2800" dirty="0"/>
              <a:t>es la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ES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ES" sz="2800" dirty="0" smtClean="0"/>
              <a:t>La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Geometría</a:t>
            </a:r>
            <a:r>
              <a:rPr lang="es-ES" sz="2800" dirty="0" smtClean="0"/>
              <a:t> es también cliente de la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/>
              <a:t>.  </a:t>
            </a:r>
            <a:endParaRPr lang="es-AR" sz="2800" dirty="0"/>
          </a:p>
          <a:p>
            <a:pPr>
              <a:spcBef>
                <a:spcPts val="600"/>
              </a:spcBef>
            </a:pPr>
            <a:r>
              <a:rPr lang="es-AR" sz="2800" dirty="0" smtClean="0"/>
              <a:t>La </a:t>
            </a:r>
            <a:r>
              <a:rPr lang="es-AR" sz="2800" dirty="0"/>
              <a:t>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AR" sz="2800" dirty="0"/>
              <a:t> </a:t>
            </a:r>
            <a:r>
              <a:rPr lang="es-AR" sz="2800" dirty="0" smtClean="0"/>
              <a:t>también cumple el rol de proveedora, cuando es usada desde otra clase cliente que declara variables de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AR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ES" sz="2800" dirty="0" smtClean="0"/>
              <a:t>La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Geometría</a:t>
            </a:r>
            <a:r>
              <a:rPr lang="es-ES" sz="2800" dirty="0" smtClean="0"/>
              <a:t> no conoce la representación interna de cada objeto de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/>
              <a:t> o de clase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ES" sz="2800" dirty="0" smtClean="0"/>
              <a:t>. </a:t>
            </a:r>
            <a:endParaRPr lang="es-AR" sz="2800" dirty="0" smtClean="0"/>
          </a:p>
          <a:p>
            <a:pPr>
              <a:spcBef>
                <a:spcPts val="600"/>
              </a:spcBef>
            </a:pPr>
            <a:endParaRPr lang="es-AR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4156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867484"/>
            <a:ext cx="7920880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Figura{</a:t>
            </a:r>
          </a:p>
          <a:p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test(){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p1,p2;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 c1,c2,c3;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p2=new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Punto(1,2);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c1=new Circulo(7.5,p1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c2=new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Circulo(7.5,p2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);c3=new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Circulo(7.5,p2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s-ES_tradnl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3623177"/>
            <a:ext cx="6120680" cy="3233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85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4619" y="856357"/>
            <a:ext cx="7920880" cy="31700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Figura{</a:t>
            </a:r>
          </a:p>
          <a:p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test(){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s-ES_tradnl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(c3.equals(c1))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igual a c1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c3.equals(c2))</a:t>
            </a:r>
            <a:endParaRPr lang="es-ES_tradnl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0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igual a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AR" sz="20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_tradnl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pic>
        <p:nvPicPr>
          <p:cNvPr id="6" name="5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3623177"/>
            <a:ext cx="6120680" cy="32331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16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77110" y="908720"/>
            <a:ext cx="7704856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(Circulo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c){</a:t>
            </a: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radio ==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c.obtenerRadio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&amp;&amp; 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centro </a:t>
            </a:r>
            <a:r>
              <a:rPr 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c.obtenerCentro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7110" y="2636912"/>
            <a:ext cx="7704856" cy="169277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c2=new Circulo(7.5,p2);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c3=new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Circulo(7.5,p2);</a:t>
            </a:r>
          </a:p>
          <a:p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c3.equals(c2))</a:t>
            </a:r>
            <a:endParaRPr lang="es-ES_tradnl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igual a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_tradnl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37150" y="4658506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dirty="0" smtClean="0">
                <a:cs typeface="Courier New" panose="02070309020205020404" pitchFamily="49" charset="0"/>
              </a:rPr>
              <a:t>El centro del círculo ligado a c2 </a:t>
            </a:r>
          </a:p>
          <a:p>
            <a:pPr algn="ctr"/>
            <a:r>
              <a:rPr lang="es-ES_tradnl" sz="2800" dirty="0" smtClean="0">
                <a:cs typeface="Courier New" panose="02070309020205020404" pitchFamily="49" charset="0"/>
              </a:rPr>
              <a:t>tiene la misma </a:t>
            </a:r>
            <a:r>
              <a:rPr lang="es-ES_tradnl" sz="2800" b="1" dirty="0" smtClean="0">
                <a:cs typeface="Courier New" panose="02070309020205020404" pitchFamily="49" charset="0"/>
              </a:rPr>
              <a:t>identidad</a:t>
            </a:r>
            <a:r>
              <a:rPr lang="es-ES_tradnl" sz="2800" dirty="0" smtClean="0">
                <a:cs typeface="Courier New" panose="02070309020205020404" pitchFamily="49" charset="0"/>
              </a:rPr>
              <a:t> que </a:t>
            </a:r>
          </a:p>
          <a:p>
            <a:pPr algn="ctr"/>
            <a:r>
              <a:rPr lang="es-ES_tradnl" sz="2800" dirty="0" smtClean="0">
                <a:cs typeface="Courier New" panose="02070309020205020404" pitchFamily="49" charset="0"/>
              </a:rPr>
              <a:t>el centro del círculo ligado a c3. 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365093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77110" y="908720"/>
            <a:ext cx="7704856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(Circulo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c){</a:t>
            </a: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radio ==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c.obtenerRadio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&amp;&amp; 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centro </a:t>
            </a:r>
            <a:r>
              <a:rPr lang="es-AR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c.obtenerCentro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77110" y="2636912"/>
            <a:ext cx="7704856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p2=new Punto(1,2);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c1=new Circulo(7.5,p1);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c3=new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Circulo(7.5,p2);</a:t>
            </a:r>
          </a:p>
          <a:p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(c3.equals(c1))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igual a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_tradnl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37150" y="4658506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dirty="0">
                <a:cs typeface="Courier New" panose="02070309020205020404" pitchFamily="49" charset="0"/>
              </a:rPr>
              <a:t>p</a:t>
            </a:r>
            <a:r>
              <a:rPr lang="es-ES_tradnl" sz="2800" dirty="0" smtClean="0">
                <a:cs typeface="Courier New" panose="02070309020205020404" pitchFamily="49" charset="0"/>
              </a:rPr>
              <a:t>1 y p2 tiene el mismo </a:t>
            </a:r>
            <a:r>
              <a:rPr lang="es-ES_tradnl" sz="2800" b="1" dirty="0" smtClean="0">
                <a:cs typeface="Courier New" panose="02070309020205020404" pitchFamily="49" charset="0"/>
              </a:rPr>
              <a:t>estado interno </a:t>
            </a:r>
            <a:r>
              <a:rPr lang="es-ES_tradnl" sz="2800" dirty="0" smtClean="0">
                <a:cs typeface="Courier New" panose="02070309020205020404" pitchFamily="49" charset="0"/>
              </a:rPr>
              <a:t>pero distinta </a:t>
            </a:r>
            <a:r>
              <a:rPr lang="es-ES_tradnl" sz="2800" b="1" dirty="0" smtClean="0">
                <a:cs typeface="Courier New" panose="02070309020205020404" pitchFamily="49" charset="0"/>
              </a:rPr>
              <a:t>identidad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63760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8" name="7 Rectángulo"/>
          <p:cNvSpPr/>
          <p:nvPr/>
        </p:nvSpPr>
        <p:spPr>
          <a:xfrm>
            <a:off x="4572000" y="656692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572000" y="1016732"/>
            <a:ext cx="3528392" cy="10081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 smtClean="0">
                <a:solidFill>
                  <a:sysClr val="windowText" lastClr="000000"/>
                </a:solidFill>
              </a:rPr>
              <a:t>x,y:real</a:t>
            </a:r>
            <a:endParaRPr lang="es-AR" sz="2000" dirty="0" smtClean="0">
              <a:solidFill>
                <a:sysClr val="windowText" lastClr="000000"/>
              </a:solidFill>
            </a:endParaRPr>
          </a:p>
          <a:p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72000" y="1700808"/>
            <a:ext cx="3528392" cy="41764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&lt;&lt;Constructores&gt;&gt;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Punto (</a:t>
            </a:r>
            <a:r>
              <a:rPr lang="es-AR" sz="2000" dirty="0" err="1">
                <a:solidFill>
                  <a:sysClr val="windowText" lastClr="000000"/>
                </a:solidFill>
              </a:rPr>
              <a:t>X,Y:real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&lt;&lt;Comandos&gt;&gt;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copy</a:t>
            </a:r>
            <a:r>
              <a:rPr lang="es-AR" sz="2000" dirty="0">
                <a:solidFill>
                  <a:sysClr val="windowText" lastClr="000000"/>
                </a:solidFill>
              </a:rPr>
              <a:t> 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establecerX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x:real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establecerY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y:real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&lt;&lt;Consultas&gt;&gt;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obtenerX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obtenerY</a:t>
            </a:r>
            <a:r>
              <a:rPr lang="es-AR" sz="2000" dirty="0">
                <a:solidFill>
                  <a:sysClr val="windowText" lastClr="000000"/>
                </a:solidFill>
              </a:rPr>
              <a:t>():real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equals</a:t>
            </a:r>
            <a:r>
              <a:rPr lang="es-AR" sz="2000" dirty="0">
                <a:solidFill>
                  <a:sysClr val="windowText" lastClr="000000"/>
                </a:solidFill>
              </a:rPr>
              <a:t>(</a:t>
            </a:r>
            <a:r>
              <a:rPr lang="es-AR" sz="2000" dirty="0" err="1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err="1">
                <a:solidFill>
                  <a:sysClr val="windowText" lastClr="000000"/>
                </a:solidFill>
              </a:rPr>
              <a:t>boolean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clone</a:t>
            </a:r>
            <a:r>
              <a:rPr lang="es-AR" sz="2000" dirty="0">
                <a:solidFill>
                  <a:sysClr val="windowText" lastClr="000000"/>
                </a:solidFill>
              </a:rPr>
              <a:t>():Punto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toString</a:t>
            </a:r>
            <a:r>
              <a:rPr lang="es-AR" sz="2000" dirty="0">
                <a:solidFill>
                  <a:sysClr val="windowText" lastClr="000000"/>
                </a:solidFill>
              </a:rPr>
              <a:t>():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String</a:t>
            </a:r>
            <a:endParaRPr lang="es-AR" sz="2000" dirty="0" smtClean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distancia(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p:Punto</a:t>
            </a:r>
            <a:r>
              <a:rPr lang="es-AR" sz="2000" dirty="0">
                <a:solidFill>
                  <a:sysClr val="windowText" lastClr="000000"/>
                </a:solidFill>
              </a:rPr>
              <a:t>):</a:t>
            </a:r>
            <a:r>
              <a:rPr lang="es-AR" sz="2000" dirty="0" smtClean="0">
                <a:solidFill>
                  <a:sysClr val="windowText" lastClr="000000"/>
                </a:solidFill>
              </a:rPr>
              <a:t>real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1560" y="692696"/>
            <a:ext cx="3528392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ysClr val="windowText" lastClr="000000"/>
                </a:solidFill>
              </a:rPr>
              <a:t>Circulo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11560" y="1052736"/>
            <a:ext cx="3528392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smtClean="0">
                <a:solidFill>
                  <a:sysClr val="windowText" lastClr="000000"/>
                </a:solidFill>
              </a:rPr>
              <a:t>&lt;&lt;atributos de clase&gt;&gt;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p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i:real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&lt;&lt;</a:t>
            </a:r>
            <a:r>
              <a:rPr lang="es-AR" sz="2000" dirty="0">
                <a:solidFill>
                  <a:sysClr val="windowText" lastClr="000000"/>
                </a:solidFill>
              </a:rPr>
              <a:t>atributos de instancia&gt;&gt;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radio:real</a:t>
            </a:r>
            <a:endParaRPr lang="es-AR" sz="2000" i="1" dirty="0">
              <a:solidFill>
                <a:sysClr val="windowText" lastClr="000000"/>
              </a:solidFill>
            </a:endParaRPr>
          </a:p>
          <a:p>
            <a:r>
              <a:rPr lang="es-AR" sz="2000" dirty="0" smtClean="0">
                <a:solidFill>
                  <a:sysClr val="windowText" lastClr="000000"/>
                </a:solidFill>
              </a:rPr>
              <a:t>centro: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Punto </a:t>
            </a:r>
            <a:endParaRPr lang="es-A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572000" y="6034202"/>
            <a:ext cx="3528392" cy="7517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sz="2000" dirty="0" smtClean="0">
                <a:solidFill>
                  <a:sysClr val="windowText" lastClr="000000"/>
                </a:solidFill>
              </a:rPr>
              <a:t>, </a:t>
            </a:r>
            <a:r>
              <a:rPr lang="es-AR" sz="2000" dirty="0" err="1" smtClean="0">
                <a:solidFill>
                  <a:sysClr val="windowText" lastClr="000000"/>
                </a:solidFill>
              </a:rPr>
              <a:t>copy</a:t>
            </a:r>
            <a:r>
              <a:rPr lang="es-AR" sz="2000" dirty="0" smtClean="0">
                <a:solidFill>
                  <a:sysClr val="windowText" lastClr="000000"/>
                </a:solidFill>
              </a:rPr>
              <a:t> y clone en </a:t>
            </a:r>
            <a:r>
              <a:rPr lang="es-AR" sz="2000" b="1" dirty="0" smtClean="0">
                <a:solidFill>
                  <a:schemeClr val="accent1">
                    <a:lumMod val="75000"/>
                  </a:schemeClr>
                </a:solidFill>
              </a:rPr>
              <a:t>profundidad</a:t>
            </a:r>
            <a:r>
              <a:rPr lang="es-AR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s-AR" sz="2000" dirty="0" smtClean="0">
                <a:solidFill>
                  <a:sysClr val="windowText" lastClr="000000"/>
                </a:solidFill>
              </a:rPr>
              <a:t>en la clase Circulo</a:t>
            </a:r>
            <a:endParaRPr lang="es-AR" sz="2000" i="1" dirty="0">
              <a:solidFill>
                <a:sysClr val="windowText" lastClr="000000"/>
              </a:solidFill>
            </a:endParaRPr>
          </a:p>
        </p:txBody>
      </p:sp>
      <p:sp>
        <p:nvSpPr>
          <p:cNvPr id="15" name="9 Rectángulo"/>
          <p:cNvSpPr/>
          <p:nvPr/>
        </p:nvSpPr>
        <p:spPr>
          <a:xfrm>
            <a:off x="611560" y="2564904"/>
            <a:ext cx="3528392" cy="4221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dirty="0">
                <a:solidFill>
                  <a:sysClr val="windowText" lastClr="000000"/>
                </a:solidFill>
              </a:rPr>
              <a:t>&lt;&lt;Constructores&gt;&gt;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Circulo(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 smtClean="0">
                <a:solidFill>
                  <a:sysClr val="windowText" lastClr="000000"/>
                </a:solidFill>
              </a:rPr>
              <a:t>, p: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&lt;&lt;Comandos&gt;&gt;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trasladar(</a:t>
            </a:r>
            <a:r>
              <a:rPr lang="es-AR" dirty="0" err="1">
                <a:solidFill>
                  <a:sysClr val="windowText" lastClr="000000"/>
                </a:solidFill>
              </a:rPr>
              <a:t>p:</a:t>
            </a:r>
            <a:r>
              <a:rPr lang="es-AR" b="1" dirty="0" err="1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escalar(</a:t>
            </a:r>
            <a:r>
              <a:rPr lang="es-AR" dirty="0" err="1">
                <a:solidFill>
                  <a:sysClr val="windowText" lastClr="000000"/>
                </a:solidFill>
              </a:rPr>
              <a:t>r:real</a:t>
            </a:r>
            <a:r>
              <a:rPr lang="es-AR" dirty="0">
                <a:solidFill>
                  <a:sysClr val="windowText" lastClr="000000"/>
                </a:solidFill>
              </a:rPr>
              <a:t>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copy</a:t>
            </a:r>
            <a:r>
              <a:rPr lang="es-AR" dirty="0">
                <a:solidFill>
                  <a:sysClr val="windowText" lastClr="000000"/>
                </a:solidFill>
              </a:rPr>
              <a:t> (c: Circulo)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>
                <a:solidFill>
                  <a:sysClr val="windowText" lastClr="000000"/>
                </a:solidFill>
              </a:rPr>
              <a:t>&lt;&lt;Consultas&gt;&gt;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obtenerCentro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Punto</a:t>
            </a:r>
            <a:endParaRPr lang="es-AR" b="1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obtenerRadio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area</a:t>
            </a:r>
            <a:r>
              <a:rPr lang="es-AR" dirty="0">
                <a:solidFill>
                  <a:sysClr val="windowText" lastClr="000000"/>
                </a:solidFill>
              </a:rPr>
              <a:t>():real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err="1">
                <a:solidFill>
                  <a:sysClr val="windowText" lastClr="000000"/>
                </a:solidFill>
              </a:rPr>
              <a:t>perimetro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real</a:t>
            </a:r>
          </a:p>
          <a:p>
            <a:r>
              <a:rPr lang="es-AR" dirty="0">
                <a:solidFill>
                  <a:schemeClr val="tx1"/>
                </a:solidFill>
              </a:rPr>
              <a:t>p</a:t>
            </a:r>
            <a:r>
              <a:rPr lang="es-AR" dirty="0" smtClean="0">
                <a:solidFill>
                  <a:schemeClr val="tx1"/>
                </a:solidFill>
              </a:rPr>
              <a:t>ertenece(</a:t>
            </a:r>
            <a:r>
              <a:rPr lang="es-AR" dirty="0" err="1" smtClean="0">
                <a:solidFill>
                  <a:schemeClr val="tx1"/>
                </a:solidFill>
              </a:rPr>
              <a:t>p:</a:t>
            </a:r>
            <a:r>
              <a:rPr lang="es-AR" b="1" dirty="0" err="1" smtClean="0">
                <a:solidFill>
                  <a:schemeClr val="tx1"/>
                </a:solidFill>
              </a:rPr>
              <a:t>Punto</a:t>
            </a:r>
            <a:r>
              <a:rPr lang="es-AR" dirty="0" smtClean="0">
                <a:solidFill>
                  <a:schemeClr val="tx1"/>
                </a:solidFill>
              </a:rPr>
              <a:t>):</a:t>
            </a:r>
            <a:r>
              <a:rPr lang="es-AR" dirty="0" err="1" smtClean="0">
                <a:solidFill>
                  <a:schemeClr val="tx1"/>
                </a:solidFill>
              </a:rPr>
              <a:t>boolean</a:t>
            </a:r>
            <a:endParaRPr lang="es-AR" dirty="0">
              <a:solidFill>
                <a:schemeClr val="tx1"/>
              </a:solidFill>
            </a:endParaRP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equals</a:t>
            </a:r>
            <a:r>
              <a:rPr lang="es-AR" dirty="0" smtClean="0">
                <a:solidFill>
                  <a:sysClr val="windowText" lastClr="000000"/>
                </a:solidFill>
              </a:rPr>
              <a:t>(</a:t>
            </a:r>
            <a:r>
              <a:rPr lang="es-AR" dirty="0" err="1" smtClean="0">
                <a:solidFill>
                  <a:sysClr val="windowText" lastClr="000000"/>
                </a:solidFill>
              </a:rPr>
              <a:t>c:Circulo</a:t>
            </a:r>
            <a:r>
              <a:rPr lang="es-AR" dirty="0">
                <a:solidFill>
                  <a:sysClr val="windowText" lastClr="000000"/>
                </a:solidFill>
              </a:rPr>
              <a:t>):</a:t>
            </a:r>
            <a:r>
              <a:rPr lang="es-AR" dirty="0" err="1">
                <a:solidFill>
                  <a:sysClr val="windowText" lastClr="000000"/>
                </a:solidFill>
              </a:rPr>
              <a:t>boolean</a:t>
            </a:r>
            <a:endParaRPr lang="es-AR" i="1" dirty="0">
              <a:solidFill>
                <a:sysClr val="windowText" lastClr="000000"/>
              </a:solidFill>
            </a:endParaRPr>
          </a:p>
          <a:p>
            <a:r>
              <a:rPr lang="es-AR" dirty="0" smtClean="0">
                <a:solidFill>
                  <a:sysClr val="windowText" lastClr="000000"/>
                </a:solidFill>
              </a:rPr>
              <a:t>clone</a:t>
            </a:r>
            <a:r>
              <a:rPr lang="es-AR" dirty="0">
                <a:solidFill>
                  <a:sysClr val="windowText" lastClr="000000"/>
                </a:solidFill>
              </a:rPr>
              <a:t>():</a:t>
            </a:r>
            <a:r>
              <a:rPr lang="es-AR" dirty="0" smtClean="0">
                <a:solidFill>
                  <a:sysClr val="windowText" lastClr="000000"/>
                </a:solidFill>
              </a:rPr>
              <a:t>Circulo</a:t>
            </a:r>
          </a:p>
          <a:p>
            <a:r>
              <a:rPr lang="es-AR" dirty="0" err="1" smtClean="0">
                <a:solidFill>
                  <a:sysClr val="windowText" lastClr="000000"/>
                </a:solidFill>
              </a:rPr>
              <a:t>toString</a:t>
            </a:r>
            <a:r>
              <a:rPr lang="es-AR" dirty="0" smtClean="0">
                <a:solidFill>
                  <a:sysClr val="windowText" lastClr="000000"/>
                </a:solidFill>
              </a:rPr>
              <a:t>():</a:t>
            </a:r>
            <a:r>
              <a:rPr lang="es-AR" dirty="0" err="1" smtClean="0">
                <a:solidFill>
                  <a:sysClr val="windowText" lastClr="000000"/>
                </a:solidFill>
              </a:rPr>
              <a:t>String</a:t>
            </a:r>
            <a:endParaRPr lang="es-A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62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77110" y="908720"/>
            <a:ext cx="7704856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(Circulo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c){</a:t>
            </a: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radio ==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c.obtenerRadio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 &amp;&amp; 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centro.</a:t>
            </a:r>
            <a:r>
              <a:rPr lang="es-AR" sz="24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c.obtenerCentro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57130" y="4797152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8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NOTEMOS QUE </a:t>
            </a:r>
            <a:r>
              <a:rPr lang="es-ES_tradnl" sz="2800" b="1" u="sng" dirty="0" smtClean="0">
                <a:solidFill>
                  <a:srgbClr val="FF0000"/>
                </a:solidFill>
                <a:cs typeface="Courier New" panose="02070309020205020404" pitchFamily="49" charset="0"/>
              </a:rPr>
              <a:t>NO</a:t>
            </a:r>
            <a:r>
              <a:rPr lang="es-ES_tradnl" sz="2800" dirty="0" smtClean="0">
                <a:solidFill>
                  <a:srgbClr val="FF0000"/>
                </a:solidFill>
                <a:cs typeface="Courier New" panose="02070309020205020404" pitchFamily="49" charset="0"/>
              </a:rPr>
              <a:t> ES UNA LLAMADA RECURSIVA</a:t>
            </a:r>
            <a:endParaRPr lang="es-AR" sz="2800" b="1" dirty="0">
              <a:solidFill>
                <a:srgbClr val="FF0000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77110" y="2636912"/>
            <a:ext cx="7704856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p2=new Punto(1,2);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c1=new Circulo(7.5,p1);</a:t>
            </a:r>
          </a:p>
          <a:p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c3=new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Circulo(7.5,p2);</a:t>
            </a:r>
          </a:p>
          <a:p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(c3.equals(c1))</a:t>
            </a:r>
          </a:p>
          <a:p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_tradnl" sz="20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</a:t>
            </a:r>
            <a:r>
              <a:rPr lang="es-ES_tradnl" sz="20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igual a 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c1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0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ES_tradnl" sz="20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77110" y="5612613"/>
            <a:ext cx="770485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Courier New" panose="02070309020205020404" pitchFamily="49" charset="0"/>
              </a:rPr>
              <a:t>Igualdad profundidad</a:t>
            </a:r>
            <a:r>
              <a:rPr lang="es-ES_tradnl" sz="2800" dirty="0" smtClean="0">
                <a:cs typeface="Courier New" panose="02070309020205020404" pitchFamily="49" charset="0"/>
              </a:rPr>
              <a:t>, compara los estados internos de los centros de los círculos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135246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1268760"/>
            <a:ext cx="74888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800" dirty="0" smtClean="0">
                <a:solidFill>
                  <a:srgbClr val="000000"/>
                </a:solidFill>
              </a:rPr>
              <a:t>Entre cada clase proveedora y sus clientes se establece un </a:t>
            </a:r>
            <a:r>
              <a:rPr lang="es-ES_tradnl" sz="2800" b="1" dirty="0" smtClean="0">
                <a:solidFill>
                  <a:srgbClr val="000000"/>
                </a:solidFill>
              </a:rPr>
              <a:t>contrato</a:t>
            </a:r>
            <a:r>
              <a:rPr lang="es-ES_tradnl" sz="2800" dirty="0" smtClean="0">
                <a:solidFill>
                  <a:srgbClr val="000000"/>
                </a:solidFill>
              </a:rPr>
              <a:t> que define la </a:t>
            </a:r>
            <a:r>
              <a:rPr lang="es-ES_tradnl" sz="2800" b="1" dirty="0" smtClean="0">
                <a:solidFill>
                  <a:srgbClr val="000000"/>
                </a:solidFill>
              </a:rPr>
              <a:t>funcionalidad</a:t>
            </a:r>
            <a:r>
              <a:rPr lang="es-ES_tradnl" sz="2800" dirty="0" smtClean="0">
                <a:solidFill>
                  <a:srgbClr val="000000"/>
                </a:solidFill>
              </a:rPr>
              <a:t> y las </a:t>
            </a:r>
            <a:r>
              <a:rPr lang="es-ES_tradnl" sz="2800" b="1" dirty="0" smtClean="0">
                <a:solidFill>
                  <a:srgbClr val="000000"/>
                </a:solidFill>
              </a:rPr>
              <a:t>responsabilidades</a:t>
            </a:r>
            <a:r>
              <a:rPr lang="es-ES_tradnl" sz="2800" dirty="0" smtClean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s-ES_tradnl" sz="2800" dirty="0" smtClean="0">
                <a:solidFill>
                  <a:srgbClr val="000000"/>
                </a:solidFill>
              </a:rPr>
              <a:t>El código de cada clase </a:t>
            </a:r>
            <a:r>
              <a:rPr lang="es-ES_tradnl" sz="2800" b="1" dirty="0" smtClean="0">
                <a:solidFill>
                  <a:srgbClr val="000000"/>
                </a:solidFill>
              </a:rPr>
              <a:t>proveedora</a:t>
            </a:r>
            <a:r>
              <a:rPr lang="es-ES_tradnl" sz="2800" dirty="0" smtClean="0">
                <a:solidFill>
                  <a:srgbClr val="000000"/>
                </a:solidFill>
              </a:rPr>
              <a:t>  se escribe a partir del </a:t>
            </a:r>
            <a:r>
              <a:rPr lang="es-ES_tradnl" sz="2800" b="1" dirty="0" smtClean="0">
                <a:solidFill>
                  <a:srgbClr val="000000"/>
                </a:solidFill>
              </a:rPr>
              <a:t>contrato</a:t>
            </a:r>
            <a:r>
              <a:rPr lang="es-ES_tradnl" sz="2800" dirty="0" smtClean="0">
                <a:solidFill>
                  <a:srgbClr val="000000"/>
                </a:solidFill>
              </a:rPr>
              <a:t> especificado por los requerimientos y el diseño, sin conocer las clases que la usan.</a:t>
            </a:r>
          </a:p>
          <a:p>
            <a:pPr>
              <a:spcBef>
                <a:spcPct val="50000"/>
              </a:spcBef>
              <a:defRPr/>
            </a:pPr>
            <a:r>
              <a:rPr lang="es-ES_tradnl" sz="2800" dirty="0" smtClean="0">
                <a:solidFill>
                  <a:srgbClr val="000000"/>
                </a:solidFill>
              </a:rPr>
              <a:t>El programador de la clase </a:t>
            </a:r>
            <a:r>
              <a:rPr lang="es-ES_tradnl" sz="2800" b="1" dirty="0" smtClean="0">
                <a:solidFill>
                  <a:srgbClr val="000000"/>
                </a:solidFill>
              </a:rPr>
              <a:t>cliente</a:t>
            </a:r>
            <a:r>
              <a:rPr lang="es-ES_tradnl" sz="2800" dirty="0" smtClean="0">
                <a:solidFill>
                  <a:srgbClr val="000000"/>
                </a:solidFill>
              </a:rPr>
              <a:t> </a:t>
            </a:r>
            <a:r>
              <a:rPr lang="es-ES_tradnl" sz="2800" b="1" u="sng" dirty="0" smtClean="0">
                <a:solidFill>
                  <a:srgbClr val="000000"/>
                </a:solidFill>
              </a:rPr>
              <a:t>usa</a:t>
            </a:r>
            <a:r>
              <a:rPr lang="es-ES_tradnl" sz="2800" dirty="0" smtClean="0">
                <a:solidFill>
                  <a:srgbClr val="000000"/>
                </a:solidFill>
              </a:rPr>
              <a:t> a </a:t>
            </a:r>
            <a:r>
              <a:rPr lang="es-ES_tradnl" sz="2800" dirty="0" smtClean="0">
                <a:solidFill>
                  <a:srgbClr val="000000"/>
                </a:solidFill>
                <a:cs typeface="Courier New" panose="02070309020205020404" pitchFamily="49" charset="0"/>
              </a:rPr>
              <a:t>la clase </a:t>
            </a:r>
            <a:r>
              <a:rPr lang="es-ES_tradnl" sz="2800" b="1" dirty="0" smtClean="0">
                <a:solidFill>
                  <a:srgbClr val="000000"/>
                </a:solidFill>
                <a:cs typeface="Courier New" panose="02070309020205020404" pitchFamily="49" charset="0"/>
              </a:rPr>
              <a:t>proveedora</a:t>
            </a:r>
            <a:r>
              <a:rPr lang="es-ES_tradnl" sz="2800" dirty="0" smtClean="0">
                <a:solidFill>
                  <a:srgbClr val="000000"/>
                </a:solidFill>
              </a:rPr>
              <a:t>, conoce su </a:t>
            </a:r>
            <a:r>
              <a:rPr lang="es-ES_tradnl" sz="2800" b="1" dirty="0" smtClean="0">
                <a:solidFill>
                  <a:srgbClr val="000000"/>
                </a:solidFill>
              </a:rPr>
              <a:t>interfaz</a:t>
            </a:r>
            <a:r>
              <a:rPr lang="es-ES_tradnl" sz="2800" dirty="0" smtClean="0">
                <a:solidFill>
                  <a:srgbClr val="000000"/>
                </a:solidFill>
              </a:rPr>
              <a:t>  y el </a:t>
            </a:r>
            <a:r>
              <a:rPr lang="es-ES_tradnl" sz="2800" b="1" dirty="0" smtClean="0">
                <a:solidFill>
                  <a:srgbClr val="000000"/>
                </a:solidFill>
              </a:rPr>
              <a:t>contrato, </a:t>
            </a:r>
            <a:r>
              <a:rPr lang="es-ES_tradnl" sz="2800" dirty="0" smtClean="0">
                <a:solidFill>
                  <a:srgbClr val="000000"/>
                </a:solidFill>
              </a:rPr>
              <a:t>pero no la implementación.</a:t>
            </a:r>
            <a:endParaRPr lang="es-AR" sz="2800" dirty="0" smtClean="0">
              <a:solidFill>
                <a:srgbClr val="00000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4" y="115795"/>
            <a:ext cx="7543800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 en la POO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30082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47292" y="980728"/>
            <a:ext cx="7704856" cy="156966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(Circulo 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radio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c.obtenerRadio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centro.copy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c.obtenerCentro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7110" y="5013176"/>
            <a:ext cx="7704856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b="1" dirty="0" err="1" smtClean="0">
                <a:cs typeface="Courier New" panose="02070309020205020404" pitchFamily="49" charset="0"/>
              </a:rPr>
              <a:t>Copy</a:t>
            </a:r>
            <a:r>
              <a:rPr lang="es-ES_tradnl" sz="2800" b="1" dirty="0" smtClean="0">
                <a:cs typeface="Courier New" panose="02070309020205020404" pitchFamily="49" charset="0"/>
              </a:rPr>
              <a:t> en profundidad</a:t>
            </a:r>
            <a:r>
              <a:rPr lang="es-ES_tradnl" sz="2800" dirty="0" smtClean="0">
                <a:cs typeface="Courier New" panose="02070309020205020404" pitchFamily="49" charset="0"/>
              </a:rPr>
              <a:t>, copia el estado interno del centro del círculo que pasó como parámetro, en el estado interno del centro del círculo que recibe el mensaje.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6328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3" name="2 Rectángulo"/>
          <p:cNvSpPr/>
          <p:nvPr/>
        </p:nvSpPr>
        <p:spPr>
          <a:xfrm>
            <a:off x="469807" y="980728"/>
            <a:ext cx="7704856" cy="1938992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 clone (){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new Circulo (radio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centro.clone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77110" y="4797152"/>
            <a:ext cx="7704856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ES_tradnl" sz="2800" b="1" dirty="0" smtClean="0">
                <a:cs typeface="Courier New" panose="02070309020205020404" pitchFamily="49" charset="0"/>
              </a:rPr>
              <a:t>Clone en profundidad</a:t>
            </a:r>
            <a:r>
              <a:rPr lang="es-ES_tradnl" sz="2800" dirty="0" smtClean="0">
                <a:cs typeface="Courier New" panose="02070309020205020404" pitchFamily="49" charset="0"/>
              </a:rPr>
              <a:t>, crea un nuevo círculo con el centro con el mismo estado interno que el objeto que recibe el mensaje, pero otra identidad.</a:t>
            </a:r>
            <a:endParaRPr lang="es-AR" sz="2800" b="1" dirty="0"/>
          </a:p>
        </p:txBody>
      </p:sp>
    </p:spTree>
    <p:extLst>
      <p:ext uri="{BB962C8B-B14F-4D97-AF65-F5344CB8AC3E}">
        <p14:creationId xmlns:p14="http://schemas.microsoft.com/office/powerpoint/2010/main" val="24269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4619" y="856357"/>
            <a:ext cx="792088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Figura{</a:t>
            </a: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test(){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p1,p2;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 c1,c2,c3;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p2=new Punto(1,2);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c1=new Circulo(7.5,p1);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c2=new Circulo(7.5,p2);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c3=new Circulo(7.5,p2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_tradnl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s-ES_tradnl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(c3.equals(c1))</a:t>
            </a:r>
          </a:p>
          <a:p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igual a c1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_tradnl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c3.equals(c2))</a:t>
            </a:r>
            <a:endParaRPr lang="es-ES_tradnl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</a:t>
            </a:r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igual a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47160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4619" y="856357"/>
            <a:ext cx="792088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Figura{</a:t>
            </a: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movimiento(){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p1,p2;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p2=new Punto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(-1,2.5);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c=new Circulo(5,p1);</a:t>
            </a: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c.toString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c.escalar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c.toString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c.trasladar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(p2);</a:t>
            </a:r>
          </a:p>
          <a:p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c.toString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ES_tradnl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102578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962950"/>
            <a:ext cx="792088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_tradnl" sz="2800" dirty="0" smtClean="0"/>
              <a:t>La clase </a:t>
            </a:r>
            <a:r>
              <a:rPr lang="es-ES_trad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ES_tradnl" sz="2800" dirty="0" smtClean="0"/>
              <a:t> encapsula sus atributos, define entonces </a:t>
            </a:r>
            <a:r>
              <a:rPr lang="es-AR" sz="2800" dirty="0" smtClean="0"/>
              <a:t>un </a:t>
            </a:r>
            <a:r>
              <a:rPr lang="es-AR" sz="2800" b="1" dirty="0"/>
              <a:t>tipo de dato abstracto </a:t>
            </a:r>
            <a:r>
              <a:rPr lang="es-AR" sz="2800" dirty="0"/>
              <a:t>a partir del cual es posible crear instancias.</a:t>
            </a:r>
          </a:p>
          <a:p>
            <a:pPr>
              <a:spcBef>
                <a:spcPts val="600"/>
              </a:spcBef>
            </a:pPr>
            <a:r>
              <a:rPr lang="es-AR" sz="2800" dirty="0"/>
              <a:t>La representación del conjunto de valores y la implementación de las operaciones queda escondida dentro de la clase.</a:t>
            </a:r>
          </a:p>
          <a:p>
            <a:pPr>
              <a:spcBef>
                <a:spcPts val="600"/>
              </a:spcBef>
            </a:pPr>
            <a:r>
              <a:rPr lang="es-ES_tradnl" sz="2800" dirty="0" smtClean="0"/>
              <a:t>Es decir, los atributos </a:t>
            </a:r>
            <a:r>
              <a:rPr lang="es-ES_trad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centro</a:t>
            </a:r>
            <a:r>
              <a:rPr lang="es-ES_tradnl" sz="2800" dirty="0" smtClean="0"/>
              <a:t> y </a:t>
            </a:r>
            <a:r>
              <a:rPr lang="es-ES_trad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radio</a:t>
            </a:r>
            <a:r>
              <a:rPr lang="es-ES_tradnl" sz="2800" dirty="0" smtClean="0"/>
              <a:t> están encapsulados, la estructura del estado interno puede cambiar y el cambio no es visible para las clases que usan a </a:t>
            </a:r>
            <a:r>
              <a:rPr lang="es-ES_tradnl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ES_tradnl" sz="2800" dirty="0" smtClean="0"/>
              <a:t>. </a:t>
            </a:r>
          </a:p>
          <a:p>
            <a:pPr>
              <a:spcBef>
                <a:spcPts val="600"/>
              </a:spcBef>
            </a:pPr>
            <a:r>
              <a:rPr lang="es-ES_tradnl" sz="2800" dirty="0" smtClean="0"/>
              <a:t>Por ejemplo un círculo puede representarse con su centro y un punto cualquiera de la circunferencia.</a:t>
            </a:r>
          </a:p>
          <a:p>
            <a:pPr>
              <a:spcBef>
                <a:spcPts val="600"/>
              </a:spcBef>
            </a:pPr>
            <a:endParaRPr lang="es-ES_tradnl" sz="2800" dirty="0" smtClean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69621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11560" y="908720"/>
            <a:ext cx="35283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Circulo</a:t>
            </a:r>
            <a:endParaRPr lang="es-AR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11560" y="1268760"/>
            <a:ext cx="352839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smtClean="0"/>
              <a:t>&lt;&lt;atributos de clase&gt;&gt;</a:t>
            </a:r>
          </a:p>
          <a:p>
            <a:r>
              <a:rPr lang="es-AR" sz="2000" b="1" dirty="0" err="1"/>
              <a:t>p</a:t>
            </a:r>
            <a:r>
              <a:rPr lang="es-AR" sz="2000" b="1" dirty="0" err="1" smtClean="0"/>
              <a:t>i:real</a:t>
            </a:r>
            <a:r>
              <a:rPr lang="es-AR" sz="2000" b="1" dirty="0" smtClean="0"/>
              <a:t> </a:t>
            </a:r>
          </a:p>
          <a:p>
            <a:r>
              <a:rPr lang="es-AR" sz="2000" b="1" dirty="0" smtClean="0"/>
              <a:t>&lt;&lt;</a:t>
            </a:r>
            <a:r>
              <a:rPr lang="es-AR" sz="2000" b="1" dirty="0"/>
              <a:t>atributos de instancia&gt;&gt;</a:t>
            </a:r>
            <a:endParaRPr lang="es-AR" sz="2000" b="1" i="1" dirty="0"/>
          </a:p>
          <a:p>
            <a:r>
              <a:rPr lang="es-AR" sz="2000" b="1" dirty="0" err="1">
                <a:solidFill>
                  <a:srgbClr val="FFFF00"/>
                </a:solidFill>
              </a:rPr>
              <a:t>c</a:t>
            </a:r>
            <a:r>
              <a:rPr lang="es-AR" sz="2000" b="1" dirty="0" err="1" smtClean="0">
                <a:solidFill>
                  <a:srgbClr val="FFFF00"/>
                </a:solidFill>
              </a:rPr>
              <a:t>entro:Punto</a:t>
            </a:r>
            <a:endParaRPr lang="es-AR" sz="2000" b="1" i="1" dirty="0">
              <a:solidFill>
                <a:srgbClr val="FFFF00"/>
              </a:solidFill>
            </a:endParaRPr>
          </a:p>
          <a:p>
            <a:r>
              <a:rPr lang="es-AR" sz="2000" b="1" dirty="0" err="1" smtClean="0">
                <a:solidFill>
                  <a:srgbClr val="FFFF00"/>
                </a:solidFill>
              </a:rPr>
              <a:t>punto:Punto</a:t>
            </a:r>
            <a:r>
              <a:rPr lang="es-AR" sz="2000" b="1" dirty="0" smtClean="0">
                <a:solidFill>
                  <a:srgbClr val="FFFF00"/>
                </a:solidFill>
              </a:rPr>
              <a:t> </a:t>
            </a:r>
            <a:endParaRPr lang="es-AR" sz="2000" b="1" dirty="0">
              <a:solidFill>
                <a:srgbClr val="FFFF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2780928"/>
            <a:ext cx="3528392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/>
              <a:t>&lt;&lt;Constructores&gt;&gt;</a:t>
            </a:r>
            <a:endParaRPr lang="es-AR" sz="2000" b="1" i="1" dirty="0"/>
          </a:p>
          <a:p>
            <a:r>
              <a:rPr lang="es-AR" sz="2000" b="1" dirty="0"/>
              <a:t>Circulo(</a:t>
            </a:r>
            <a:r>
              <a:rPr lang="es-AR" sz="2000" b="1" dirty="0" err="1"/>
              <a:t>r:real,p:</a:t>
            </a:r>
            <a:r>
              <a:rPr lang="es-AR" sz="2000" b="1" dirty="0" err="1">
                <a:solidFill>
                  <a:srgbClr val="FFFF00"/>
                </a:solidFill>
              </a:rPr>
              <a:t>Punto</a:t>
            </a:r>
            <a:r>
              <a:rPr lang="es-AR" sz="2000" b="1" dirty="0" smtClean="0"/>
              <a:t>)</a:t>
            </a:r>
          </a:p>
          <a:p>
            <a:endParaRPr lang="es-AR" sz="2000" b="1" i="1" dirty="0"/>
          </a:p>
        </p:txBody>
      </p:sp>
    </p:spTree>
    <p:extLst>
      <p:ext uri="{BB962C8B-B14F-4D97-AF65-F5344CB8AC3E}">
        <p14:creationId xmlns:p14="http://schemas.microsoft.com/office/powerpoint/2010/main" val="252377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11560" y="908720"/>
            <a:ext cx="35283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Circulo</a:t>
            </a:r>
            <a:endParaRPr lang="es-AR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11560" y="1268760"/>
            <a:ext cx="352839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smtClean="0"/>
              <a:t>&lt;&lt;atributos de clase&gt;&gt;</a:t>
            </a:r>
          </a:p>
          <a:p>
            <a:r>
              <a:rPr lang="es-AR" sz="2000" b="1" dirty="0" err="1"/>
              <a:t>p</a:t>
            </a:r>
            <a:r>
              <a:rPr lang="es-AR" sz="2000" b="1" dirty="0" err="1" smtClean="0"/>
              <a:t>i:real</a:t>
            </a:r>
            <a:r>
              <a:rPr lang="es-AR" sz="2000" b="1" dirty="0" smtClean="0"/>
              <a:t> </a:t>
            </a:r>
          </a:p>
          <a:p>
            <a:r>
              <a:rPr lang="es-AR" sz="2000" b="1" dirty="0" smtClean="0"/>
              <a:t>&lt;&lt;</a:t>
            </a:r>
            <a:r>
              <a:rPr lang="es-AR" sz="2000" b="1" dirty="0"/>
              <a:t>atributos de instancia&gt;&gt;</a:t>
            </a:r>
            <a:endParaRPr lang="es-AR" sz="2000" b="1" i="1" dirty="0"/>
          </a:p>
          <a:p>
            <a:r>
              <a:rPr lang="es-AR" sz="2000" b="1" dirty="0" err="1">
                <a:solidFill>
                  <a:srgbClr val="FFFF00"/>
                </a:solidFill>
              </a:rPr>
              <a:t>c</a:t>
            </a:r>
            <a:r>
              <a:rPr lang="es-AR" sz="2000" b="1" dirty="0" err="1" smtClean="0">
                <a:solidFill>
                  <a:srgbClr val="FFFF00"/>
                </a:solidFill>
              </a:rPr>
              <a:t>entro:Punto</a:t>
            </a:r>
            <a:endParaRPr lang="es-AR" sz="2000" b="1" i="1" dirty="0">
              <a:solidFill>
                <a:srgbClr val="FFFF00"/>
              </a:solidFill>
            </a:endParaRPr>
          </a:p>
          <a:p>
            <a:r>
              <a:rPr lang="es-AR" sz="2000" b="1" dirty="0" err="1" smtClean="0">
                <a:solidFill>
                  <a:srgbClr val="FFFF00"/>
                </a:solidFill>
              </a:rPr>
              <a:t>punto:Punto</a:t>
            </a:r>
            <a:r>
              <a:rPr lang="es-AR" sz="2000" b="1" dirty="0" smtClean="0">
                <a:solidFill>
                  <a:srgbClr val="FFFF00"/>
                </a:solidFill>
              </a:rPr>
              <a:t> </a:t>
            </a:r>
            <a:endParaRPr lang="es-AR" sz="2000" b="1" dirty="0">
              <a:solidFill>
                <a:srgbClr val="FFFF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2780928"/>
            <a:ext cx="3528392" cy="922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/>
              <a:t>&lt;&lt;Constructores&gt;&gt;</a:t>
            </a:r>
            <a:endParaRPr lang="es-AR" sz="2000" b="1" i="1" dirty="0"/>
          </a:p>
          <a:p>
            <a:r>
              <a:rPr lang="es-AR" sz="2000" b="1" dirty="0"/>
              <a:t>Circulo(</a:t>
            </a:r>
            <a:r>
              <a:rPr lang="es-AR" sz="2000" b="1" dirty="0" err="1"/>
              <a:t>r:real,p:</a:t>
            </a:r>
            <a:r>
              <a:rPr lang="es-AR" sz="2000" b="1" dirty="0" err="1">
                <a:solidFill>
                  <a:srgbClr val="FFFF00"/>
                </a:solidFill>
              </a:rPr>
              <a:t>Punto</a:t>
            </a:r>
            <a:r>
              <a:rPr lang="es-AR" sz="2000" b="1" dirty="0" smtClean="0"/>
              <a:t>)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59711" y="3933056"/>
            <a:ext cx="799288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400" dirty="0"/>
              <a:t>El constructor sigue recibiendo como parámetro el punto que denota el centro y el </a:t>
            </a:r>
            <a:r>
              <a:rPr lang="es-ES" sz="2400" dirty="0" smtClean="0"/>
              <a:t>radio, pero no almacena el radio sino que lo usa para computar un punto de la circunferencia.  </a:t>
            </a:r>
            <a:endParaRPr lang="es-ES" sz="2400" dirty="0"/>
          </a:p>
          <a:p>
            <a:endParaRPr lang="es-AR" dirty="0"/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5009678" y="908720"/>
            <a:ext cx="0" cy="27950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4793654" y="3343691"/>
            <a:ext cx="302433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499992" y="908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y</a:t>
            </a:r>
            <a:endParaRPr lang="es-AR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205922" y="345903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x</a:t>
            </a:r>
            <a:endParaRPr lang="es-AR" dirty="0"/>
          </a:p>
        </p:txBody>
      </p:sp>
      <p:cxnSp>
        <p:nvCxnSpPr>
          <p:cNvPr id="15" name="14 Conector recto"/>
          <p:cNvCxnSpPr/>
          <p:nvPr/>
        </p:nvCxnSpPr>
        <p:spPr>
          <a:xfrm flipV="1">
            <a:off x="7020272" y="2200218"/>
            <a:ext cx="864096" cy="46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Elipse"/>
          <p:cNvSpPr/>
          <p:nvPr/>
        </p:nvSpPr>
        <p:spPr>
          <a:xfrm>
            <a:off x="6948264" y="2132856"/>
            <a:ext cx="144016" cy="134724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18 CuadroTexto"/>
          <p:cNvSpPr txBox="1"/>
          <p:nvPr/>
        </p:nvSpPr>
        <p:spPr>
          <a:xfrm>
            <a:off x="6605144" y="2097806"/>
            <a:ext cx="553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p </a:t>
            </a:r>
            <a:endParaRPr lang="es-AR" sz="2800" baseline="-250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268792" y="1700808"/>
            <a:ext cx="369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r</a:t>
            </a:r>
            <a:endParaRPr lang="es-AR" sz="2800" baseline="-25000" dirty="0"/>
          </a:p>
        </p:txBody>
      </p:sp>
      <p:sp>
        <p:nvSpPr>
          <p:cNvPr id="32" name="31 Elipse"/>
          <p:cNvSpPr/>
          <p:nvPr/>
        </p:nvSpPr>
        <p:spPr>
          <a:xfrm>
            <a:off x="5981786" y="1340768"/>
            <a:ext cx="1902582" cy="17558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3" name="32 Rectángulo"/>
          <p:cNvSpPr/>
          <p:nvPr/>
        </p:nvSpPr>
        <p:spPr>
          <a:xfrm>
            <a:off x="467544" y="5273913"/>
            <a:ext cx="7859255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A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Circulo 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r, Punto p){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 </a:t>
            </a:r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Punto(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p.obtenerX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()+</a:t>
            </a:r>
            <a:r>
              <a:rPr lang="es-AR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r,p.obtenerY</a:t>
            </a:r>
            <a:r>
              <a:rPr lang="es-A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A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centro = p;</a:t>
            </a:r>
          </a:p>
          <a:p>
            <a:r>
              <a:rPr lang="es-A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34" name="33 Elipse"/>
          <p:cNvSpPr/>
          <p:nvPr/>
        </p:nvSpPr>
        <p:spPr>
          <a:xfrm>
            <a:off x="7812360" y="2132856"/>
            <a:ext cx="144016" cy="1347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507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  <p:bldP spid="19" grpId="0"/>
      <p:bldP spid="24" grpId="0"/>
      <p:bldP spid="32" grpId="0" animBg="1"/>
      <p:bldP spid="33" grpId="0" animBg="1"/>
      <p:bldP spid="3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611560" y="2996952"/>
            <a:ext cx="3528392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>
                <a:solidFill>
                  <a:schemeClr val="bg1"/>
                </a:solidFill>
              </a:rPr>
              <a:t>&lt;&lt;Constructores&gt;&gt;</a:t>
            </a:r>
            <a:endParaRPr lang="es-AR" sz="2000" b="1" i="1" dirty="0">
              <a:solidFill>
                <a:schemeClr val="bg1"/>
              </a:solidFill>
            </a:endParaRPr>
          </a:p>
          <a:p>
            <a:r>
              <a:rPr lang="es-AR" sz="2000" b="1" dirty="0">
                <a:solidFill>
                  <a:schemeClr val="bg1"/>
                </a:solidFill>
              </a:rPr>
              <a:t>Circulo(</a:t>
            </a:r>
            <a:r>
              <a:rPr lang="es-AR" sz="2000" b="1" dirty="0" err="1">
                <a:solidFill>
                  <a:schemeClr val="bg1"/>
                </a:solidFill>
              </a:rPr>
              <a:t>r:real,p:Punto</a:t>
            </a:r>
            <a:r>
              <a:rPr lang="es-AR" sz="2000" b="1" dirty="0">
                <a:solidFill>
                  <a:schemeClr val="bg1"/>
                </a:solidFill>
              </a:rPr>
              <a:t>)</a:t>
            </a:r>
            <a:endParaRPr lang="es-AR" sz="2000" b="1" i="1" dirty="0">
              <a:solidFill>
                <a:schemeClr val="bg1"/>
              </a:solidFill>
            </a:endParaRPr>
          </a:p>
          <a:p>
            <a:r>
              <a:rPr lang="es-AR" sz="2000" b="1" dirty="0">
                <a:solidFill>
                  <a:schemeClr val="bg1"/>
                </a:solidFill>
              </a:rPr>
              <a:t>&lt;&lt;Comandos&gt;&gt;</a:t>
            </a:r>
            <a:endParaRPr lang="es-AR" sz="2000" b="1" i="1" dirty="0">
              <a:solidFill>
                <a:schemeClr val="bg1"/>
              </a:solidFill>
            </a:endParaRPr>
          </a:p>
          <a:p>
            <a:r>
              <a:rPr lang="es-AR" sz="2000" b="1" dirty="0">
                <a:solidFill>
                  <a:schemeClr val="bg1"/>
                </a:solidFill>
              </a:rPr>
              <a:t>trasladar(</a:t>
            </a:r>
            <a:r>
              <a:rPr lang="es-AR" sz="2000" b="1" dirty="0" err="1">
                <a:solidFill>
                  <a:schemeClr val="bg1"/>
                </a:solidFill>
              </a:rPr>
              <a:t>p:Punto</a:t>
            </a:r>
            <a:r>
              <a:rPr lang="es-AR" sz="2000" b="1" dirty="0">
                <a:solidFill>
                  <a:schemeClr val="bg1"/>
                </a:solidFill>
              </a:rPr>
              <a:t>)</a:t>
            </a:r>
            <a:endParaRPr lang="es-AR" sz="2000" b="1" i="1" dirty="0">
              <a:solidFill>
                <a:schemeClr val="bg1"/>
              </a:solidFill>
            </a:endParaRPr>
          </a:p>
          <a:p>
            <a:r>
              <a:rPr lang="es-AR" sz="2000" b="1" dirty="0">
                <a:solidFill>
                  <a:schemeClr val="bg1"/>
                </a:solidFill>
              </a:rPr>
              <a:t>escalar(</a:t>
            </a:r>
            <a:r>
              <a:rPr lang="es-AR" sz="2000" b="1" dirty="0" err="1">
                <a:solidFill>
                  <a:schemeClr val="bg1"/>
                </a:solidFill>
              </a:rPr>
              <a:t>r:real</a:t>
            </a:r>
            <a:r>
              <a:rPr lang="es-AR" sz="2000" b="1" dirty="0">
                <a:solidFill>
                  <a:schemeClr val="bg1"/>
                </a:solidFill>
              </a:rPr>
              <a:t>)</a:t>
            </a:r>
            <a:endParaRPr lang="es-AR" sz="2000" b="1" i="1" dirty="0">
              <a:solidFill>
                <a:schemeClr val="bg1"/>
              </a:solidFill>
            </a:endParaRPr>
          </a:p>
          <a:p>
            <a:endParaRPr lang="es-ES" sz="2000" b="1" i="1" dirty="0"/>
          </a:p>
          <a:p>
            <a:endParaRPr lang="es-ES" sz="2000" b="1" i="1" dirty="0" smtClean="0"/>
          </a:p>
          <a:p>
            <a:endParaRPr lang="es-ES" sz="2000" b="1" i="1" dirty="0"/>
          </a:p>
          <a:p>
            <a:endParaRPr lang="es-ES" sz="2000" b="1" i="1" dirty="0" smtClean="0"/>
          </a:p>
          <a:p>
            <a:endParaRPr lang="es-ES" sz="2000" b="1" i="1" dirty="0"/>
          </a:p>
          <a:p>
            <a:endParaRPr lang="es-AR" sz="2000" b="1" i="1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11560" y="908720"/>
            <a:ext cx="35283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Circulo</a:t>
            </a:r>
            <a:endParaRPr lang="es-AR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11560" y="1268760"/>
            <a:ext cx="35283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smtClean="0"/>
              <a:t>&lt;&lt;atributos de clase&gt;&gt;</a:t>
            </a:r>
          </a:p>
          <a:p>
            <a:r>
              <a:rPr lang="es-AR" sz="2400" b="1" dirty="0" err="1"/>
              <a:t>p</a:t>
            </a:r>
            <a:r>
              <a:rPr lang="es-AR" sz="2400" b="1" dirty="0" err="1" smtClean="0"/>
              <a:t>i:real</a:t>
            </a:r>
            <a:r>
              <a:rPr lang="es-AR" sz="2400" b="1" dirty="0" smtClean="0"/>
              <a:t> </a:t>
            </a:r>
          </a:p>
          <a:p>
            <a:r>
              <a:rPr lang="es-AR" sz="2400" b="1" dirty="0" smtClean="0"/>
              <a:t>&lt;&lt;</a:t>
            </a:r>
            <a:r>
              <a:rPr lang="es-AR" sz="2400" b="1" dirty="0"/>
              <a:t>atributos de instancia&gt;&gt;</a:t>
            </a:r>
            <a:endParaRPr lang="es-AR" sz="2400" b="1" i="1" dirty="0"/>
          </a:p>
          <a:p>
            <a:r>
              <a:rPr lang="es-AR" sz="2400" b="1" dirty="0" err="1">
                <a:solidFill>
                  <a:schemeClr val="bg1"/>
                </a:solidFill>
              </a:rPr>
              <a:t>c</a:t>
            </a:r>
            <a:r>
              <a:rPr lang="es-AR" sz="2400" b="1" dirty="0" err="1" smtClean="0">
                <a:solidFill>
                  <a:schemeClr val="bg1"/>
                </a:solidFill>
              </a:rPr>
              <a:t>entro:Punto</a:t>
            </a:r>
            <a:endParaRPr lang="es-AR" sz="2400" b="1" i="1" dirty="0">
              <a:solidFill>
                <a:schemeClr val="bg1"/>
              </a:solidFill>
            </a:endParaRPr>
          </a:p>
          <a:p>
            <a:r>
              <a:rPr lang="es-AR" sz="2400" b="1" dirty="0" err="1">
                <a:solidFill>
                  <a:schemeClr val="bg1"/>
                </a:solidFill>
              </a:rPr>
              <a:t>punto:Punto</a:t>
            </a:r>
            <a:r>
              <a:rPr lang="es-AR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4427984" y="1088740"/>
            <a:ext cx="4176464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dirty="0" smtClean="0"/>
              <a:t>El comando </a:t>
            </a:r>
            <a:r>
              <a:rPr lang="es-E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trasladar</a:t>
            </a:r>
            <a:r>
              <a:rPr lang="es-ES" sz="2800" dirty="0" smtClean="0"/>
              <a:t> modifica el atributo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centro</a:t>
            </a:r>
            <a:r>
              <a:rPr lang="es-ES" sz="2800" dirty="0" smtClean="0"/>
              <a:t>, pero también tiene que modificar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/>
              <a:t>, para que el círculo mantenga el mismo radio.</a:t>
            </a:r>
          </a:p>
          <a:p>
            <a:pPr>
              <a:spcBef>
                <a:spcPts val="600"/>
              </a:spcBef>
            </a:pPr>
            <a:r>
              <a:rPr lang="es-ES" sz="2800" dirty="0" smtClean="0"/>
              <a:t>El comando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escalar</a:t>
            </a:r>
            <a:r>
              <a:rPr lang="es-ES" sz="2800" dirty="0" smtClean="0"/>
              <a:t> recibe el radio y debe computar nuevamente el valor del atributo </a:t>
            </a:r>
            <a:r>
              <a:rPr lang="es-E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punto</a:t>
            </a:r>
            <a:r>
              <a:rPr lang="es-ES" sz="2800" dirty="0" smtClean="0"/>
              <a:t>.  </a:t>
            </a:r>
          </a:p>
          <a:p>
            <a:pPr>
              <a:spcBef>
                <a:spcPts val="600"/>
              </a:spcBef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7383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11560" y="908720"/>
            <a:ext cx="35283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Circulo</a:t>
            </a:r>
            <a:endParaRPr lang="es-AR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11560" y="1268760"/>
            <a:ext cx="352839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smtClean="0"/>
              <a:t>&lt;&lt;atributos de clase&gt;&gt;</a:t>
            </a:r>
          </a:p>
          <a:p>
            <a:r>
              <a:rPr lang="es-AR" sz="2000" b="1" dirty="0" err="1"/>
              <a:t>p</a:t>
            </a:r>
            <a:r>
              <a:rPr lang="es-AR" sz="2000" b="1" dirty="0" err="1" smtClean="0"/>
              <a:t>i:real</a:t>
            </a:r>
            <a:r>
              <a:rPr lang="es-AR" sz="2000" b="1" dirty="0" smtClean="0"/>
              <a:t> </a:t>
            </a:r>
          </a:p>
          <a:p>
            <a:r>
              <a:rPr lang="es-AR" sz="2000" b="1" dirty="0" smtClean="0"/>
              <a:t>&lt;&lt;</a:t>
            </a:r>
            <a:r>
              <a:rPr lang="es-AR" sz="2000" b="1" dirty="0"/>
              <a:t>atributos de instancia&gt;&gt;</a:t>
            </a:r>
            <a:endParaRPr lang="es-AR" sz="2000" b="1" i="1" dirty="0"/>
          </a:p>
          <a:p>
            <a:r>
              <a:rPr lang="es-AR" sz="2000" b="1" dirty="0" err="1">
                <a:solidFill>
                  <a:srgbClr val="FF99CC"/>
                </a:solidFill>
              </a:rPr>
              <a:t>c</a:t>
            </a:r>
            <a:r>
              <a:rPr lang="es-AR" sz="2000" b="1" dirty="0" err="1" smtClean="0">
                <a:solidFill>
                  <a:srgbClr val="FF99CC"/>
                </a:solidFill>
              </a:rPr>
              <a:t>entro:Punto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>
                <a:solidFill>
                  <a:srgbClr val="FFFF00"/>
                </a:solidFill>
              </a:rPr>
              <a:t>punto:Punto</a:t>
            </a:r>
            <a:r>
              <a:rPr lang="es-AR" sz="2000" b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11560" y="2780928"/>
            <a:ext cx="3528392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/>
              <a:t>&lt;&lt;Constructores&gt;&gt;</a:t>
            </a:r>
            <a:endParaRPr lang="es-AR" sz="2000" b="1" i="1" dirty="0"/>
          </a:p>
          <a:p>
            <a:r>
              <a:rPr lang="es-AR" sz="2000" b="1" dirty="0"/>
              <a:t>Circulo(</a:t>
            </a:r>
            <a:r>
              <a:rPr lang="es-AR" sz="2000" b="1" dirty="0" err="1"/>
              <a:t>r:real,p:</a:t>
            </a:r>
            <a:r>
              <a:rPr lang="es-AR" sz="2000" b="1" dirty="0" err="1">
                <a:solidFill>
                  <a:srgbClr val="FFFF00"/>
                </a:solidFill>
              </a:rPr>
              <a:t>Punto</a:t>
            </a:r>
            <a:r>
              <a:rPr lang="es-AR" sz="2000" b="1" dirty="0"/>
              <a:t>)</a:t>
            </a:r>
            <a:endParaRPr lang="es-AR" sz="2000" b="1" i="1" dirty="0"/>
          </a:p>
          <a:p>
            <a:r>
              <a:rPr lang="es-AR" sz="2000" b="1" dirty="0"/>
              <a:t>&lt;&lt;Comandos&gt;&gt;</a:t>
            </a:r>
            <a:endParaRPr lang="es-AR" sz="2000" b="1" i="1" dirty="0"/>
          </a:p>
          <a:p>
            <a:r>
              <a:rPr lang="es-AR" sz="2000" b="1" dirty="0"/>
              <a:t>trasladar(</a:t>
            </a:r>
            <a:r>
              <a:rPr lang="es-AR" sz="2000" b="1" dirty="0" err="1"/>
              <a:t>p:</a:t>
            </a:r>
            <a:r>
              <a:rPr lang="es-AR" sz="2000" b="1" dirty="0" err="1">
                <a:solidFill>
                  <a:srgbClr val="FFFF00"/>
                </a:solidFill>
              </a:rPr>
              <a:t>Punto</a:t>
            </a:r>
            <a:r>
              <a:rPr lang="es-AR" sz="2000" b="1" dirty="0"/>
              <a:t>)</a:t>
            </a:r>
            <a:endParaRPr lang="es-AR" sz="2000" b="1" i="1" dirty="0"/>
          </a:p>
          <a:p>
            <a:r>
              <a:rPr lang="es-AR" sz="2000" b="1" dirty="0">
                <a:solidFill>
                  <a:srgbClr val="FF99CC"/>
                </a:solidFill>
              </a:rPr>
              <a:t>escalar(</a:t>
            </a:r>
            <a:r>
              <a:rPr lang="es-AR" sz="2000" b="1" dirty="0" err="1">
                <a:solidFill>
                  <a:srgbClr val="FF99CC"/>
                </a:solidFill>
              </a:rPr>
              <a:t>r:real</a:t>
            </a:r>
            <a:r>
              <a:rPr lang="es-AR" sz="2000" b="1" dirty="0">
                <a:solidFill>
                  <a:srgbClr val="FF99CC"/>
                </a:solidFill>
              </a:rPr>
              <a:t>)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/>
              <a:t>copy</a:t>
            </a:r>
            <a:r>
              <a:rPr lang="es-AR" sz="2000" b="1" dirty="0"/>
              <a:t> (c: Circulo)</a:t>
            </a:r>
            <a:endParaRPr lang="es-AR" sz="2000" b="1" i="1" dirty="0"/>
          </a:p>
          <a:p>
            <a:r>
              <a:rPr lang="es-AR" sz="2000" b="1" dirty="0"/>
              <a:t>&lt;&lt;Consultas&gt;&gt;</a:t>
            </a:r>
            <a:endParaRPr lang="es-AR" sz="2000" b="1" i="1" dirty="0"/>
          </a:p>
          <a:p>
            <a:r>
              <a:rPr lang="es-AR" sz="2000" b="1" dirty="0" err="1"/>
              <a:t>obtenerCentro</a:t>
            </a:r>
            <a:r>
              <a:rPr lang="es-AR" sz="2000" b="1" dirty="0"/>
              <a:t>():</a:t>
            </a:r>
            <a:r>
              <a:rPr lang="es-AR" sz="2000" b="1" dirty="0">
                <a:solidFill>
                  <a:srgbClr val="FFFF00"/>
                </a:solidFill>
              </a:rPr>
              <a:t>Punto</a:t>
            </a:r>
            <a:endParaRPr lang="es-AR" sz="2000" b="1" i="1" dirty="0">
              <a:solidFill>
                <a:srgbClr val="FFFF00"/>
              </a:solidFill>
            </a:endParaRPr>
          </a:p>
          <a:p>
            <a:r>
              <a:rPr lang="es-AR" sz="2000" b="1" dirty="0" err="1">
                <a:solidFill>
                  <a:srgbClr val="FF99CC"/>
                </a:solidFill>
              </a:rPr>
              <a:t>obtenerRadio</a:t>
            </a:r>
            <a:r>
              <a:rPr lang="es-AR" sz="2000" b="1" dirty="0">
                <a:solidFill>
                  <a:srgbClr val="FF99CC"/>
                </a:solidFill>
              </a:rPr>
              <a:t>():real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 smtClean="0">
                <a:solidFill>
                  <a:srgbClr val="FF99CC"/>
                </a:solidFill>
              </a:rPr>
              <a:t>area</a:t>
            </a:r>
            <a:r>
              <a:rPr lang="es-AR" sz="2000" b="1" dirty="0">
                <a:solidFill>
                  <a:srgbClr val="FF99CC"/>
                </a:solidFill>
              </a:rPr>
              <a:t>():real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 smtClean="0">
                <a:solidFill>
                  <a:srgbClr val="FF99CC"/>
                </a:solidFill>
              </a:rPr>
              <a:t>perimetro</a:t>
            </a:r>
            <a:r>
              <a:rPr lang="es-AR" sz="2000" b="1" dirty="0">
                <a:solidFill>
                  <a:srgbClr val="FF99CC"/>
                </a:solidFill>
              </a:rPr>
              <a:t>():real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>
                <a:solidFill>
                  <a:schemeClr val="bg1"/>
                </a:solidFill>
              </a:rPr>
              <a:t>equals</a:t>
            </a:r>
            <a:r>
              <a:rPr lang="es-AR" sz="2000" b="1" dirty="0">
                <a:solidFill>
                  <a:schemeClr val="bg1"/>
                </a:solidFill>
              </a:rPr>
              <a:t>(</a:t>
            </a:r>
            <a:r>
              <a:rPr lang="es-AR" sz="2000" b="1" dirty="0" err="1">
                <a:solidFill>
                  <a:schemeClr val="bg1"/>
                </a:solidFill>
              </a:rPr>
              <a:t>c:Circulo</a:t>
            </a:r>
            <a:r>
              <a:rPr lang="es-AR" sz="2000" b="1" dirty="0">
                <a:solidFill>
                  <a:schemeClr val="bg1"/>
                </a:solidFill>
              </a:rPr>
              <a:t>):</a:t>
            </a:r>
            <a:r>
              <a:rPr lang="es-AR" sz="2000" b="1" dirty="0" err="1">
                <a:solidFill>
                  <a:schemeClr val="bg1"/>
                </a:solidFill>
              </a:rPr>
              <a:t>boolean</a:t>
            </a:r>
            <a:endParaRPr lang="es-AR" sz="2000" b="1" i="1" dirty="0">
              <a:solidFill>
                <a:schemeClr val="bg1"/>
              </a:solidFill>
            </a:endParaRPr>
          </a:p>
          <a:p>
            <a:r>
              <a:rPr lang="es-AR" sz="2000" b="1" dirty="0" smtClean="0"/>
              <a:t>clone</a:t>
            </a:r>
            <a:r>
              <a:rPr lang="es-AR" sz="2000" b="1" dirty="0"/>
              <a:t>():Circulo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427984" y="908720"/>
            <a:ext cx="4716016" cy="147732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obtenerRadio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centro.distancia</a:t>
            </a:r>
            <a:r>
              <a:rPr lang="es-A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(punto);</a:t>
            </a:r>
            <a:endParaRPr lang="es-A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355976" y="2757862"/>
            <a:ext cx="4464496" cy="404726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800" dirty="0" smtClean="0"/>
              <a:t>El radio ya no es un atributo, se computa a partir de la distancia entre dos puntos. </a:t>
            </a:r>
          </a:p>
          <a:p>
            <a:pPr>
              <a:spcBef>
                <a:spcPts val="600"/>
              </a:spcBef>
            </a:pPr>
            <a:r>
              <a:rPr lang="es-AR" sz="2800" dirty="0" smtClean="0"/>
              <a:t>Cuando un objeto de clase </a:t>
            </a:r>
            <a:r>
              <a:rPr lang="es-A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</a:t>
            </a:r>
            <a:r>
              <a:rPr lang="es-AR" sz="2800" dirty="0" smtClean="0"/>
              <a:t> recibe el mensaje </a:t>
            </a:r>
            <a:r>
              <a:rPr lang="es-AR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obtenerRadio</a:t>
            </a:r>
            <a:r>
              <a:rPr 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s-AR" sz="2800" dirty="0" smtClean="0"/>
              <a:t>envía el mensaje distancia al atributo de instancia </a:t>
            </a:r>
            <a:r>
              <a:rPr lang="es-AR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centro.</a:t>
            </a:r>
            <a:endParaRPr lang="es-AR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4" name="3 Rectángulo"/>
          <p:cNvSpPr/>
          <p:nvPr/>
        </p:nvSpPr>
        <p:spPr>
          <a:xfrm>
            <a:off x="611560" y="908720"/>
            <a:ext cx="352839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 smtClean="0"/>
              <a:t>Circulo</a:t>
            </a:r>
            <a:endParaRPr lang="es-AR" sz="2000" b="1" dirty="0"/>
          </a:p>
        </p:txBody>
      </p:sp>
      <p:sp>
        <p:nvSpPr>
          <p:cNvPr id="5" name="4 Rectángulo"/>
          <p:cNvSpPr/>
          <p:nvPr/>
        </p:nvSpPr>
        <p:spPr>
          <a:xfrm>
            <a:off x="611560" y="1268760"/>
            <a:ext cx="352839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 smtClean="0"/>
              <a:t>&lt;&lt;atributos de clase&gt;&gt;</a:t>
            </a:r>
          </a:p>
          <a:p>
            <a:r>
              <a:rPr lang="es-AR" sz="2000" b="1" dirty="0" err="1"/>
              <a:t>p</a:t>
            </a:r>
            <a:r>
              <a:rPr lang="es-AR" sz="2000" b="1" dirty="0" err="1" smtClean="0"/>
              <a:t>i:real</a:t>
            </a:r>
            <a:r>
              <a:rPr lang="es-AR" sz="2000" b="1" dirty="0" smtClean="0"/>
              <a:t> </a:t>
            </a:r>
          </a:p>
          <a:p>
            <a:r>
              <a:rPr lang="es-AR" sz="2000" b="1" dirty="0" smtClean="0"/>
              <a:t>&lt;&lt;</a:t>
            </a:r>
            <a:r>
              <a:rPr lang="es-AR" sz="2000" b="1" dirty="0"/>
              <a:t>atributos de instancia&gt;&gt;</a:t>
            </a:r>
            <a:endParaRPr lang="es-AR" sz="2000" b="1" i="1" dirty="0"/>
          </a:p>
          <a:p>
            <a:r>
              <a:rPr lang="es-AR" sz="2000" b="1" dirty="0" err="1">
                <a:solidFill>
                  <a:srgbClr val="FF99CC"/>
                </a:solidFill>
              </a:rPr>
              <a:t>c</a:t>
            </a:r>
            <a:r>
              <a:rPr lang="es-AR" sz="2000" b="1" dirty="0" err="1" smtClean="0">
                <a:solidFill>
                  <a:srgbClr val="FF99CC"/>
                </a:solidFill>
              </a:rPr>
              <a:t>entro:Punto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>
                <a:solidFill>
                  <a:srgbClr val="FFFF00"/>
                </a:solidFill>
              </a:rPr>
              <a:t>punto:Punto</a:t>
            </a:r>
            <a:endParaRPr lang="es-AR" sz="2000" b="1" dirty="0">
              <a:solidFill>
                <a:srgbClr val="FFFF00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11560" y="2780928"/>
            <a:ext cx="3528392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b="1" dirty="0"/>
              <a:t>&lt;&lt;Constructores&gt;&gt;</a:t>
            </a:r>
            <a:endParaRPr lang="es-AR" sz="2000" b="1" i="1" dirty="0"/>
          </a:p>
          <a:p>
            <a:r>
              <a:rPr lang="es-AR" sz="2000" b="1" dirty="0"/>
              <a:t>Circulo(</a:t>
            </a:r>
            <a:r>
              <a:rPr lang="es-AR" sz="2000" b="1" dirty="0" err="1"/>
              <a:t>r:real,p:</a:t>
            </a:r>
            <a:r>
              <a:rPr lang="es-AR" sz="2000" b="1" dirty="0" err="1">
                <a:solidFill>
                  <a:srgbClr val="FFFF00"/>
                </a:solidFill>
              </a:rPr>
              <a:t>Punto</a:t>
            </a:r>
            <a:r>
              <a:rPr lang="es-AR" sz="2000" b="1" dirty="0"/>
              <a:t>)</a:t>
            </a:r>
            <a:endParaRPr lang="es-AR" sz="2000" b="1" i="1" dirty="0"/>
          </a:p>
          <a:p>
            <a:r>
              <a:rPr lang="es-AR" sz="2000" b="1" dirty="0"/>
              <a:t>&lt;&lt;Comandos&gt;&gt;</a:t>
            </a:r>
            <a:endParaRPr lang="es-AR" sz="2000" b="1" i="1" dirty="0"/>
          </a:p>
          <a:p>
            <a:r>
              <a:rPr lang="es-AR" sz="2000" b="1" dirty="0"/>
              <a:t>trasladar(</a:t>
            </a:r>
            <a:r>
              <a:rPr lang="es-AR" sz="2000" b="1" dirty="0" err="1"/>
              <a:t>p:</a:t>
            </a:r>
            <a:r>
              <a:rPr lang="es-AR" sz="2000" b="1" dirty="0" err="1">
                <a:solidFill>
                  <a:srgbClr val="FFFF00"/>
                </a:solidFill>
              </a:rPr>
              <a:t>Punto</a:t>
            </a:r>
            <a:r>
              <a:rPr lang="es-AR" sz="2000" b="1" dirty="0"/>
              <a:t>)</a:t>
            </a:r>
            <a:endParaRPr lang="es-AR" sz="2000" b="1" i="1" dirty="0"/>
          </a:p>
          <a:p>
            <a:r>
              <a:rPr lang="es-AR" sz="2000" b="1" dirty="0">
                <a:solidFill>
                  <a:srgbClr val="FF99CC"/>
                </a:solidFill>
              </a:rPr>
              <a:t>escalar(</a:t>
            </a:r>
            <a:r>
              <a:rPr lang="es-AR" sz="2000" b="1" dirty="0" err="1">
                <a:solidFill>
                  <a:srgbClr val="FF99CC"/>
                </a:solidFill>
              </a:rPr>
              <a:t>r:real</a:t>
            </a:r>
            <a:r>
              <a:rPr lang="es-AR" sz="2000" b="1" dirty="0">
                <a:solidFill>
                  <a:srgbClr val="FF99CC"/>
                </a:solidFill>
              </a:rPr>
              <a:t>)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/>
              <a:t>copy</a:t>
            </a:r>
            <a:r>
              <a:rPr lang="es-AR" sz="2000" b="1" dirty="0"/>
              <a:t> (c: Circulo)</a:t>
            </a:r>
            <a:endParaRPr lang="es-AR" sz="2000" b="1" i="1" dirty="0"/>
          </a:p>
          <a:p>
            <a:r>
              <a:rPr lang="es-AR" sz="2000" b="1" dirty="0"/>
              <a:t>&lt;&lt;Consultas&gt;&gt;</a:t>
            </a:r>
            <a:endParaRPr lang="es-AR" sz="2000" b="1" i="1" dirty="0"/>
          </a:p>
          <a:p>
            <a:r>
              <a:rPr lang="es-AR" sz="2000" b="1" dirty="0" err="1"/>
              <a:t>obtenerCentro</a:t>
            </a:r>
            <a:r>
              <a:rPr lang="es-AR" sz="2000" b="1" dirty="0"/>
              <a:t>():</a:t>
            </a:r>
            <a:r>
              <a:rPr lang="es-AR" sz="2000" b="1" dirty="0">
                <a:solidFill>
                  <a:srgbClr val="FFFF00"/>
                </a:solidFill>
              </a:rPr>
              <a:t>Punto</a:t>
            </a:r>
            <a:endParaRPr lang="es-AR" sz="2000" b="1" i="1" dirty="0">
              <a:solidFill>
                <a:srgbClr val="FFFF00"/>
              </a:solidFill>
            </a:endParaRPr>
          </a:p>
          <a:p>
            <a:r>
              <a:rPr lang="es-AR" sz="2000" b="1" dirty="0" err="1">
                <a:solidFill>
                  <a:srgbClr val="FF99CC"/>
                </a:solidFill>
              </a:rPr>
              <a:t>obtenerRadio</a:t>
            </a:r>
            <a:r>
              <a:rPr lang="es-AR" sz="2000" b="1" dirty="0">
                <a:solidFill>
                  <a:srgbClr val="FF99CC"/>
                </a:solidFill>
              </a:rPr>
              <a:t>():real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 smtClean="0">
                <a:solidFill>
                  <a:srgbClr val="FF99CC"/>
                </a:solidFill>
              </a:rPr>
              <a:t>area</a:t>
            </a:r>
            <a:r>
              <a:rPr lang="es-AR" sz="2000" b="1" dirty="0">
                <a:solidFill>
                  <a:srgbClr val="FF99CC"/>
                </a:solidFill>
              </a:rPr>
              <a:t>():real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 smtClean="0">
                <a:solidFill>
                  <a:srgbClr val="FF99CC"/>
                </a:solidFill>
              </a:rPr>
              <a:t>perimetro</a:t>
            </a:r>
            <a:r>
              <a:rPr lang="es-AR" sz="2000" b="1" dirty="0">
                <a:solidFill>
                  <a:srgbClr val="FF99CC"/>
                </a:solidFill>
              </a:rPr>
              <a:t>():real</a:t>
            </a:r>
            <a:endParaRPr lang="es-AR" sz="2000" b="1" i="1" dirty="0">
              <a:solidFill>
                <a:srgbClr val="FF99CC"/>
              </a:solidFill>
            </a:endParaRPr>
          </a:p>
          <a:p>
            <a:r>
              <a:rPr lang="es-AR" sz="2000" b="1" dirty="0" err="1">
                <a:solidFill>
                  <a:schemeClr val="bg1"/>
                </a:solidFill>
              </a:rPr>
              <a:t>equals</a:t>
            </a:r>
            <a:r>
              <a:rPr lang="es-AR" sz="2000" b="1" dirty="0">
                <a:solidFill>
                  <a:schemeClr val="bg1"/>
                </a:solidFill>
              </a:rPr>
              <a:t>(</a:t>
            </a:r>
            <a:r>
              <a:rPr lang="es-AR" sz="2000" b="1" dirty="0" err="1">
                <a:solidFill>
                  <a:schemeClr val="bg1"/>
                </a:solidFill>
              </a:rPr>
              <a:t>c:Circulo</a:t>
            </a:r>
            <a:r>
              <a:rPr lang="es-AR" sz="2000" b="1" dirty="0">
                <a:solidFill>
                  <a:schemeClr val="bg1"/>
                </a:solidFill>
              </a:rPr>
              <a:t>):</a:t>
            </a:r>
            <a:r>
              <a:rPr lang="es-AR" sz="2000" b="1" dirty="0" err="1">
                <a:solidFill>
                  <a:schemeClr val="bg1"/>
                </a:solidFill>
              </a:rPr>
              <a:t>boolean</a:t>
            </a:r>
            <a:endParaRPr lang="es-AR" sz="2000" b="1" i="1" dirty="0">
              <a:solidFill>
                <a:schemeClr val="bg1"/>
              </a:solidFill>
            </a:endParaRPr>
          </a:p>
          <a:p>
            <a:r>
              <a:rPr lang="es-AR" sz="2000" b="1" dirty="0" smtClean="0"/>
              <a:t>clone</a:t>
            </a:r>
            <a:r>
              <a:rPr lang="es-AR" sz="2000" b="1" dirty="0"/>
              <a:t>():Circulo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4427984" y="908720"/>
            <a:ext cx="4248472" cy="341632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//Consultas</a:t>
            </a:r>
          </a:p>
          <a:p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Punto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obtenerCentro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centro;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perimetro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pi*2*</a:t>
            </a:r>
            <a:r>
              <a:rPr lang="es-AR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obtenerRadio</a:t>
            </a:r>
            <a:r>
              <a:rPr lang="es-A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s-A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area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</a:p>
          <a:p>
            <a:r>
              <a:rPr lang="es-E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s-E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s-AR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obtenerRadio</a:t>
            </a:r>
            <a:r>
              <a:rPr lang="es-AR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pi*r*r</a:t>
            </a:r>
            <a:r>
              <a:rPr lang="es-AR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s-AR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355976" y="4898091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800" dirty="0" smtClean="0"/>
              <a:t>El radio debe computarse cada vez que se usa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5782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484581" y="1107316"/>
            <a:ext cx="7777163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s-ES" altLang="es-AR" sz="2800" dirty="0" smtClean="0">
                <a:solidFill>
                  <a:srgbClr val="2F2B20"/>
                </a:solidFill>
              </a:rPr>
              <a:t>En Java el programador de una clase establece el </a:t>
            </a:r>
            <a:r>
              <a:rPr lang="es-ES" altLang="es-AR" sz="2800" b="1" dirty="0" smtClean="0">
                <a:solidFill>
                  <a:srgbClr val="2F2B20"/>
                </a:solidFill>
              </a:rPr>
              <a:t>nivel de encapsulamiento </a:t>
            </a:r>
            <a:r>
              <a:rPr lang="es-ES" altLang="es-AR" sz="2800" dirty="0" smtClean="0">
                <a:solidFill>
                  <a:srgbClr val="2F2B20"/>
                </a:solidFill>
              </a:rPr>
              <a:t>usando los </a:t>
            </a:r>
            <a:r>
              <a:rPr lang="es-ES" altLang="es-AR" sz="2800" b="1" dirty="0" smtClean="0">
                <a:solidFill>
                  <a:srgbClr val="2F2B20"/>
                </a:solidFill>
              </a:rPr>
              <a:t>modificadores de acceso</a:t>
            </a:r>
            <a:r>
              <a:rPr lang="es-ES" altLang="es-AR" sz="2800" dirty="0" smtClean="0">
                <a:solidFill>
                  <a:srgbClr val="2F2B20"/>
                </a:solidFill>
              </a:rPr>
              <a:t>.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s-ES" altLang="es-AR" sz="2800" dirty="0" smtClean="0">
                <a:solidFill>
                  <a:srgbClr val="2F2B20"/>
                </a:solidFill>
              </a:rPr>
              <a:t>Los constructores, comandos y consultas especificados por el diseñador en el diagrama, se declaran como </a:t>
            </a:r>
            <a:r>
              <a:rPr lang="es-ES" altLang="es-AR" sz="2800" b="1" dirty="0" smtClean="0">
                <a:solidFill>
                  <a:srgbClr val="2F2B20"/>
                </a:solidFill>
              </a:rPr>
              <a:t>públicos</a:t>
            </a:r>
            <a:r>
              <a:rPr lang="es-ES" altLang="es-AR" sz="2800" dirty="0" smtClean="0">
                <a:solidFill>
                  <a:srgbClr val="2F2B20"/>
                </a:solidFill>
              </a:rPr>
              <a:t> y son visibles para las clases clientes.</a:t>
            </a:r>
            <a:endParaRPr lang="es-ES" altLang="es-AR" sz="2800" dirty="0">
              <a:solidFill>
                <a:srgbClr val="2F2B20"/>
              </a:solidFill>
            </a:endParaRP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s-ES" altLang="es-AR" sz="2800" dirty="0">
                <a:solidFill>
                  <a:srgbClr val="2F2B20"/>
                </a:solidFill>
              </a:rPr>
              <a:t>Los atributos </a:t>
            </a:r>
            <a:r>
              <a:rPr lang="es-ES" altLang="es-AR" sz="2800" dirty="0" smtClean="0">
                <a:solidFill>
                  <a:srgbClr val="2F2B20"/>
                </a:solidFill>
              </a:rPr>
              <a:t>se declaran como </a:t>
            </a:r>
            <a:r>
              <a:rPr lang="es-ES" altLang="es-AR" sz="2800" b="1" dirty="0" smtClean="0">
                <a:solidFill>
                  <a:srgbClr val="2F2B20"/>
                </a:solidFill>
              </a:rPr>
              <a:t>privados</a:t>
            </a:r>
            <a:r>
              <a:rPr lang="es-ES" altLang="es-AR" sz="2800" dirty="0" smtClean="0">
                <a:solidFill>
                  <a:srgbClr val="2F2B20"/>
                </a:solidFill>
              </a:rPr>
              <a:t> y quedan encapsulados en la </a:t>
            </a:r>
            <a:r>
              <a:rPr lang="es-ES" altLang="es-AR" sz="2800" b="1" dirty="0" smtClean="0">
                <a:solidFill>
                  <a:srgbClr val="2F2B20"/>
                </a:solidFill>
              </a:rPr>
              <a:t>clase</a:t>
            </a:r>
            <a:r>
              <a:rPr lang="es-ES" altLang="es-AR" sz="2800" dirty="0" smtClean="0">
                <a:solidFill>
                  <a:srgbClr val="2F2B20"/>
                </a:solidFill>
              </a:rPr>
              <a:t>, de modo que puedan ser modificados sin provocar un impacto en el resto de las clases que conforman el sistema. </a:t>
            </a:r>
            <a:endParaRPr lang="es-ES" altLang="es-AR" sz="2800" dirty="0">
              <a:solidFill>
                <a:srgbClr val="2F2B2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3" y="115795"/>
            <a:ext cx="8118079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 en Java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163220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2924944"/>
            <a:ext cx="792088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AR" sz="2800" dirty="0" smtClean="0"/>
              <a:t>Si los atributos no estuvieran encapsulados, las clases Clientes podrían acceder directamente al radio.</a:t>
            </a:r>
          </a:p>
          <a:p>
            <a:pPr>
              <a:spcBef>
                <a:spcPts val="600"/>
              </a:spcBef>
            </a:pPr>
            <a:r>
              <a:rPr lang="es-ES_tradnl" sz="2800" dirty="0" smtClean="0"/>
              <a:t>Al cambiar la representación de </a:t>
            </a:r>
            <a:r>
              <a:rPr lang="es-ES_tradnl" sz="2800" smtClean="0"/>
              <a:t>los datos, </a:t>
            </a:r>
            <a:r>
              <a:rPr lang="es-ES_tradnl" sz="2800" dirty="0" smtClean="0"/>
              <a:t>sería necesario cambiar el código de todas las clases Clientes. </a:t>
            </a:r>
            <a:endParaRPr lang="es-ES_tradnl" sz="2800" dirty="0"/>
          </a:p>
          <a:p>
            <a:pPr>
              <a:spcBef>
                <a:spcPts val="600"/>
              </a:spcBef>
            </a:pPr>
            <a:r>
              <a:rPr lang="es-ES_tradnl" sz="2800" i="1" dirty="0" smtClean="0">
                <a:solidFill>
                  <a:schemeClr val="accent1">
                    <a:lumMod val="75000"/>
                  </a:schemeClr>
                </a:solidFill>
              </a:rPr>
              <a:t>Complete la implementación de esta alternativa de diseño para la clase Circulo. </a:t>
            </a:r>
          </a:p>
          <a:p>
            <a:pPr>
              <a:spcBef>
                <a:spcPts val="600"/>
              </a:spcBef>
            </a:pPr>
            <a:endParaRPr lang="es-AR" sz="2800" dirty="0" smtClean="0"/>
          </a:p>
          <a:p>
            <a:pPr>
              <a:spcBef>
                <a:spcPts val="600"/>
              </a:spcBef>
            </a:pPr>
            <a:endParaRPr lang="es-AR" dirty="0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  <p:sp>
        <p:nvSpPr>
          <p:cNvPr id="6" name="5 Rectángulo"/>
          <p:cNvSpPr/>
          <p:nvPr/>
        </p:nvSpPr>
        <p:spPr>
          <a:xfrm>
            <a:off x="467544" y="1052736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/>
              <a:t>La </a:t>
            </a:r>
            <a:r>
              <a:rPr lang="es-ES" sz="2800" b="1" dirty="0" smtClean="0"/>
              <a:t>interfaz de la clase </a:t>
            </a:r>
            <a:r>
              <a:rPr lang="es-ES" sz="2800" b="1" dirty="0" smtClean="0">
                <a:latin typeface="Courier New" pitchFamily="49" charset="0"/>
                <a:cs typeface="Courier New" pitchFamily="49" charset="0"/>
              </a:rPr>
              <a:t>Circulo</a:t>
            </a:r>
            <a:r>
              <a:rPr lang="es-ES" sz="2800" dirty="0" smtClean="0"/>
              <a:t> </a:t>
            </a:r>
            <a:r>
              <a:rPr lang="es-ES" sz="2800" dirty="0"/>
              <a:t>no cambia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Todos los servicios mantienen la </a:t>
            </a:r>
            <a:r>
              <a:rPr lang="es-ES" sz="2800" b="1" dirty="0" smtClean="0"/>
              <a:t>signatura</a:t>
            </a:r>
            <a:r>
              <a:rPr lang="es-ES" sz="2800" dirty="0" smtClean="0"/>
              <a:t>. </a:t>
            </a:r>
          </a:p>
          <a:p>
            <a:r>
              <a:rPr lang="es-ES" sz="2800" dirty="0" smtClean="0"/>
              <a:t>Las clases que </a:t>
            </a:r>
            <a:r>
              <a:rPr lang="es-ES" sz="2800" b="1" u="sng" dirty="0" smtClean="0"/>
              <a:t>usan</a:t>
            </a:r>
            <a:r>
              <a:rPr lang="es-ES" sz="2800" dirty="0" smtClean="0"/>
              <a:t> a Circulo no perciben el cambio en la representación de los datos.  </a:t>
            </a:r>
          </a:p>
        </p:txBody>
      </p:sp>
    </p:spTree>
    <p:extLst>
      <p:ext uri="{BB962C8B-B14F-4D97-AF65-F5344CB8AC3E}">
        <p14:creationId xmlns:p14="http://schemas.microsoft.com/office/powerpoint/2010/main" val="63707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4619" y="856357"/>
            <a:ext cx="792088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Figura{</a:t>
            </a: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test(){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p1,p2;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 c1,c2,c3;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p2=new Punto(1,2);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c1=new Circulo(7.5,p1);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c2=new Circulo(7.5,p2);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c3=new Circulo(7.5,p2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_tradnl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s-ES_tradnl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(c3.equals(c1))</a:t>
            </a:r>
          </a:p>
          <a:p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igual a c1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s-ES_tradnl" sz="2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c3.equals(c2))</a:t>
            </a:r>
            <a:endParaRPr lang="es-ES_tradnl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_tradnl" sz="2400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c3 </a:t>
            </a:r>
            <a:r>
              <a:rPr lang="es-ES_tradnl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igual a 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c2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"</a:t>
            </a:r>
            <a:r>
              <a:rPr lang="es-ES_tradnl" sz="2400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s-AR" sz="2400" b="1" dirty="0" smtClean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334992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4619" y="856357"/>
            <a:ext cx="7920880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Figura{</a:t>
            </a: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movimiento(){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Punto </a:t>
            </a:r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p1,p2;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Circulo 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p1=new Punto(1,2);</a:t>
            </a:r>
          </a:p>
          <a:p>
            <a:r>
              <a:rPr lang="es-A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p2=new Punto</a:t>
            </a:r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(-1,2.5);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AR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c=new Circulo(5,p1);</a:t>
            </a: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c.toString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c.escalar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(10);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c.toString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s-E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c.trasladar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(p2);</a:t>
            </a:r>
          </a:p>
          <a:p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s-E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s-E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c.toString</a:t>
            </a:r>
            <a:r>
              <a:rPr lang="es-E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s-ES_tradnl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ES_tradnl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s-ES_tradnl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s-AR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395536" y="44624"/>
            <a:ext cx="7543800" cy="692695"/>
          </a:xfrm>
        </p:spPr>
        <p:txBody>
          <a:bodyPr/>
          <a:lstStyle/>
          <a:p>
            <a:r>
              <a:rPr lang="es-AR" sz="3600" b="1" dirty="0" smtClean="0"/>
              <a:t>Caso de Estudio: Círculo y Punto</a:t>
            </a:r>
            <a:endParaRPr lang="es-AR" sz="3600" b="1" dirty="0"/>
          </a:p>
        </p:txBody>
      </p:sp>
    </p:spTree>
    <p:extLst>
      <p:ext uri="{BB962C8B-B14F-4D97-AF65-F5344CB8AC3E}">
        <p14:creationId xmlns:p14="http://schemas.microsoft.com/office/powerpoint/2010/main" val="25092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268760"/>
            <a:ext cx="7488832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s-AR" altLang="es-AR" sz="2800" dirty="0" smtClean="0"/>
              <a:t>Un lenguaje de programación que permite definir nuevos tipos de datos y brinda un mecanismo de encapsulamiento, permite definir </a:t>
            </a:r>
            <a:r>
              <a:rPr lang="es-AR" altLang="es-AR" sz="2800" b="1" dirty="0" smtClean="0"/>
              <a:t>tipos de datos abstractos</a:t>
            </a:r>
            <a:r>
              <a:rPr lang="es-AR" altLang="es-AR" sz="2800" dirty="0" smtClean="0"/>
              <a:t>. </a:t>
            </a:r>
          </a:p>
          <a:p>
            <a:pPr lvl="0">
              <a:spcBef>
                <a:spcPts val="600"/>
              </a:spcBef>
            </a:pPr>
            <a:r>
              <a:rPr lang="es-AR" sz="2800" dirty="0">
                <a:solidFill>
                  <a:srgbClr val="2F2B20"/>
                </a:solidFill>
              </a:rPr>
              <a:t>Un </a:t>
            </a:r>
            <a:r>
              <a:rPr lang="es-AR" sz="2800" b="1" dirty="0">
                <a:solidFill>
                  <a:schemeClr val="accent1">
                    <a:lumMod val="75000"/>
                  </a:schemeClr>
                </a:solidFill>
              </a:rPr>
              <a:t>tipo de dato </a:t>
            </a:r>
            <a:r>
              <a:rPr lang="es-AR" sz="2800" dirty="0">
                <a:solidFill>
                  <a:srgbClr val="2F2B20"/>
                </a:solidFill>
              </a:rPr>
              <a:t>define un </a:t>
            </a:r>
            <a:r>
              <a:rPr lang="es-AR" sz="2800" b="1" dirty="0">
                <a:solidFill>
                  <a:srgbClr val="2F2B20"/>
                </a:solidFill>
              </a:rPr>
              <a:t>conjunto de operaciones </a:t>
            </a:r>
            <a:r>
              <a:rPr lang="es-AR" sz="2800" dirty="0">
                <a:solidFill>
                  <a:srgbClr val="2F2B20"/>
                </a:solidFill>
              </a:rPr>
              <a:t>que se aplican sobre un </a:t>
            </a:r>
            <a:r>
              <a:rPr lang="es-AR" sz="2800" b="1" dirty="0">
                <a:solidFill>
                  <a:srgbClr val="2F2B20"/>
                </a:solidFill>
              </a:rPr>
              <a:t>conjunto de valores</a:t>
            </a:r>
            <a:r>
              <a:rPr lang="es-AR" sz="2800" dirty="0">
                <a:solidFill>
                  <a:srgbClr val="2F2B20"/>
                </a:solidFill>
              </a:rPr>
              <a:t>. </a:t>
            </a:r>
          </a:p>
          <a:p>
            <a:pPr lvl="0">
              <a:spcBef>
                <a:spcPts val="600"/>
              </a:spcBef>
            </a:pPr>
            <a:r>
              <a:rPr lang="es-AR" sz="2800" dirty="0">
                <a:solidFill>
                  <a:srgbClr val="2F2B20"/>
                </a:solidFill>
              </a:rPr>
              <a:t>Un </a:t>
            </a:r>
            <a:r>
              <a:rPr lang="es-AR" sz="2800" b="1" dirty="0">
                <a:solidFill>
                  <a:schemeClr val="accent1">
                    <a:lumMod val="75000"/>
                  </a:schemeClr>
                </a:solidFill>
              </a:rPr>
              <a:t>tipo de dato abstracto </a:t>
            </a: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s-AR" sz="2800" b="1" dirty="0">
                <a:solidFill>
                  <a:schemeClr val="accent1">
                    <a:lumMod val="75000"/>
                  </a:schemeClr>
                </a:solidFill>
              </a:rPr>
              <a:t>TDA</a:t>
            </a:r>
            <a:r>
              <a:rPr lang="es-AR" sz="28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s-AR" sz="2800" dirty="0">
                <a:solidFill>
                  <a:srgbClr val="2F2B20"/>
                </a:solidFill>
              </a:rPr>
              <a:t>es un tipo de dato en el cual la </a:t>
            </a:r>
            <a:r>
              <a:rPr lang="es-AR" sz="2800" b="1" dirty="0">
                <a:solidFill>
                  <a:srgbClr val="2F2B20"/>
                </a:solidFill>
              </a:rPr>
              <a:t>representación</a:t>
            </a:r>
            <a:r>
              <a:rPr lang="es-AR" sz="2800" dirty="0">
                <a:solidFill>
                  <a:srgbClr val="2F2B20"/>
                </a:solidFill>
              </a:rPr>
              <a:t> del conjunto de valores y la </a:t>
            </a:r>
            <a:r>
              <a:rPr lang="es-AR" sz="2800" b="1" dirty="0">
                <a:solidFill>
                  <a:srgbClr val="2F2B20"/>
                </a:solidFill>
              </a:rPr>
              <a:t>implementación</a:t>
            </a:r>
            <a:r>
              <a:rPr lang="es-AR" sz="2800" dirty="0">
                <a:solidFill>
                  <a:srgbClr val="2F2B20"/>
                </a:solidFill>
              </a:rPr>
              <a:t> del conjunto de operaciones está </a:t>
            </a:r>
            <a:r>
              <a:rPr lang="es-AR" sz="2800" b="1" dirty="0">
                <a:solidFill>
                  <a:schemeClr val="accent1">
                    <a:lumMod val="75000"/>
                  </a:schemeClr>
                </a:solidFill>
              </a:rPr>
              <a:t>encapsulada</a:t>
            </a:r>
            <a:r>
              <a:rPr lang="es-AR" sz="2800" dirty="0">
                <a:solidFill>
                  <a:srgbClr val="2F2B20"/>
                </a:solidFill>
              </a:rPr>
              <a:t>. </a:t>
            </a:r>
          </a:p>
          <a:p>
            <a:pPr>
              <a:spcBef>
                <a:spcPct val="50000"/>
              </a:spcBef>
            </a:pPr>
            <a:endParaRPr lang="es-AR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4" y="115795"/>
            <a:ext cx="7543800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 y Abstracción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372563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268760"/>
            <a:ext cx="784887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En Java </a:t>
            </a:r>
            <a:r>
              <a:rPr lang="es-ES" sz="2800" dirty="0">
                <a:solidFill>
                  <a:srgbClr val="2F2B20"/>
                </a:solidFill>
              </a:rPr>
              <a:t>el </a:t>
            </a:r>
            <a:r>
              <a:rPr lang="es-ES" sz="2800" dirty="0" smtClean="0">
                <a:solidFill>
                  <a:srgbClr val="2F2B20"/>
                </a:solidFill>
              </a:rPr>
              <a:t>tipo elemental </a:t>
            </a:r>
            <a:r>
              <a:rPr lang="es-ES" sz="2800" dirty="0" err="1">
                <a:solidFill>
                  <a:srgbClr val="2F2B20"/>
                </a:solidFill>
              </a:rPr>
              <a:t>float</a:t>
            </a:r>
            <a:r>
              <a:rPr lang="es-ES" sz="2800" dirty="0">
                <a:solidFill>
                  <a:srgbClr val="2F2B20"/>
                </a:solidFill>
              </a:rPr>
              <a:t> es un </a:t>
            </a:r>
            <a:r>
              <a:rPr lang="es-ES" sz="2800" b="1" dirty="0" smtClean="0">
                <a:solidFill>
                  <a:srgbClr val="2F2B20"/>
                </a:solidFill>
              </a:rPr>
              <a:t>TDA</a:t>
            </a:r>
            <a:r>
              <a:rPr lang="es-ES" sz="2800" dirty="0" smtClean="0">
                <a:solidFill>
                  <a:srgbClr val="2F2B20"/>
                </a:solidFill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Cuando </a:t>
            </a:r>
            <a:r>
              <a:rPr lang="es-ES" sz="2800" dirty="0">
                <a:solidFill>
                  <a:srgbClr val="2F2B20"/>
                </a:solidFill>
              </a:rPr>
              <a:t>el programador declara una variable de tipo </a:t>
            </a:r>
            <a:r>
              <a:rPr lang="es-ES" sz="2800" dirty="0" err="1">
                <a:solidFill>
                  <a:srgbClr val="2F2B20"/>
                </a:solidFill>
              </a:rPr>
              <a:t>float</a:t>
            </a:r>
            <a:r>
              <a:rPr lang="es-ES" sz="2800" dirty="0">
                <a:solidFill>
                  <a:srgbClr val="2F2B20"/>
                </a:solidFill>
              </a:rPr>
              <a:t>, conoce los valores que la variable puede tomar, pero no cómo se representan </a:t>
            </a:r>
            <a:r>
              <a:rPr lang="es-ES" sz="2800" dirty="0" smtClean="0">
                <a:solidFill>
                  <a:srgbClr val="2F2B20"/>
                </a:solidFill>
              </a:rPr>
              <a:t>internamente.</a:t>
            </a:r>
          </a:p>
          <a:p>
            <a:pPr>
              <a:spcBef>
                <a:spcPts val="12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Conoce </a:t>
            </a:r>
            <a:r>
              <a:rPr lang="es-ES" sz="2800" dirty="0">
                <a:solidFill>
                  <a:srgbClr val="2F2B20"/>
                </a:solidFill>
              </a:rPr>
              <a:t>también las operaciones provistas por el tipo, pero no el código específico de cada operación. </a:t>
            </a:r>
            <a:endParaRPr lang="es-ES" sz="2800" dirty="0" smtClean="0">
              <a:solidFill>
                <a:srgbClr val="2F2B20"/>
              </a:solidFill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4" y="115795"/>
            <a:ext cx="7543800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 y Abstracción en Java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250690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268760"/>
            <a:ext cx="784887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altLang="es-AR" sz="2800" dirty="0" smtClean="0">
                <a:solidFill>
                  <a:srgbClr val="2F2B20"/>
                </a:solidFill>
              </a:rPr>
              <a:t>La </a:t>
            </a:r>
            <a:r>
              <a:rPr lang="es-ES" altLang="es-AR" sz="2800" dirty="0">
                <a:solidFill>
                  <a:srgbClr val="2F2B20"/>
                </a:solidFill>
              </a:rPr>
              <a:t>clase </a:t>
            </a:r>
            <a:r>
              <a:rPr lang="es-ES" altLang="es-AR" sz="2800" b="1" dirty="0" err="1">
                <a:solidFill>
                  <a:srgbClr val="2F2B2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s-ES" altLang="es-AR" sz="2800" b="1" dirty="0">
                <a:solidFill>
                  <a:srgbClr val="2F2B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s-ES" altLang="es-AR" sz="2800" dirty="0">
                <a:solidFill>
                  <a:srgbClr val="2F2B20"/>
                </a:solidFill>
              </a:rPr>
              <a:t>provista por Java también define un </a:t>
            </a:r>
            <a:r>
              <a:rPr lang="es-ES" altLang="es-AR" sz="2800" b="1" dirty="0" smtClean="0">
                <a:solidFill>
                  <a:srgbClr val="2F2B20"/>
                </a:solidFill>
              </a:rPr>
              <a:t>TDA</a:t>
            </a:r>
            <a:r>
              <a:rPr lang="es-ES" altLang="es-AR" sz="2800" dirty="0" smtClean="0">
                <a:solidFill>
                  <a:srgbClr val="2F2B20"/>
                </a:solidFill>
              </a:rPr>
              <a:t>. </a:t>
            </a:r>
          </a:p>
          <a:p>
            <a:pPr>
              <a:spcBef>
                <a:spcPts val="1200"/>
              </a:spcBef>
            </a:pPr>
            <a:r>
              <a:rPr lang="es-ES" altLang="es-AR" sz="2800" dirty="0" smtClean="0">
                <a:solidFill>
                  <a:srgbClr val="2F2B20"/>
                </a:solidFill>
              </a:rPr>
              <a:t>Cada </a:t>
            </a:r>
            <a:r>
              <a:rPr lang="es-ES" altLang="es-AR" sz="2800" dirty="0">
                <a:solidFill>
                  <a:srgbClr val="2F2B20"/>
                </a:solidFill>
              </a:rPr>
              <a:t>clase que crea un objeto de clase </a:t>
            </a:r>
            <a:r>
              <a:rPr lang="es-ES" altLang="es-AR" sz="2800" b="1" dirty="0" err="1">
                <a:solidFill>
                  <a:srgbClr val="2F2B2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s-ES" altLang="es-AR" sz="2800" dirty="0">
                <a:solidFill>
                  <a:srgbClr val="2F2B20"/>
                </a:solidFill>
              </a:rPr>
              <a:t> no puede acceder directamente </a:t>
            </a:r>
            <a:r>
              <a:rPr lang="es-ES" altLang="es-AR" sz="2800" dirty="0" smtClean="0">
                <a:solidFill>
                  <a:srgbClr val="2F2B20"/>
                </a:solidFill>
              </a:rPr>
              <a:t>al estado </a:t>
            </a:r>
            <a:r>
              <a:rPr lang="es-ES" altLang="es-AR" sz="2800" dirty="0">
                <a:solidFill>
                  <a:srgbClr val="2F2B20"/>
                </a:solidFill>
              </a:rPr>
              <a:t>interno, porque está </a:t>
            </a:r>
            <a:r>
              <a:rPr lang="es-ES" altLang="es-AR" sz="2800" dirty="0" smtClean="0">
                <a:solidFill>
                  <a:srgbClr val="2F2B20"/>
                </a:solidFill>
              </a:rPr>
              <a:t>encapsulado.</a:t>
            </a:r>
          </a:p>
          <a:p>
            <a:pPr>
              <a:spcBef>
                <a:spcPts val="1200"/>
              </a:spcBef>
            </a:pPr>
            <a:r>
              <a:rPr lang="es-ES" altLang="es-AR" sz="2800" dirty="0" smtClean="0">
                <a:solidFill>
                  <a:srgbClr val="2F2B20"/>
                </a:solidFill>
              </a:rPr>
              <a:t>La clase brinda un conjunto de servicios que conforman las operaciones del tipo.</a:t>
            </a:r>
            <a:endParaRPr lang="es-ES" sz="2800" dirty="0">
              <a:solidFill>
                <a:srgbClr val="2F2B20"/>
              </a:solidFill>
            </a:endParaRPr>
          </a:p>
          <a:p>
            <a:pPr>
              <a:spcBef>
                <a:spcPct val="50000"/>
              </a:spcBef>
            </a:pPr>
            <a:endParaRPr lang="es-AR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4" y="115795"/>
            <a:ext cx="7543800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 y Abstracción en Java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129716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1268760"/>
            <a:ext cx="784887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Java permite crear nuevos tipos de datos abstractos definiendo clases con atributos privados.</a:t>
            </a:r>
          </a:p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Por ejemplo es posible definir un tipo de dato abstracto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ES" sz="2800" dirty="0" smtClean="0">
                <a:solidFill>
                  <a:srgbClr val="2F2B2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ES" sz="2800" dirty="0">
                <a:solidFill>
                  <a:srgbClr val="2F2B20"/>
                </a:solidFill>
              </a:rPr>
              <a:t>E</a:t>
            </a:r>
            <a:r>
              <a:rPr lang="es-ES" sz="2800" dirty="0" smtClean="0">
                <a:solidFill>
                  <a:srgbClr val="2F2B20"/>
                </a:solidFill>
              </a:rPr>
              <a:t>l conjunto de valores es el conjunto de pares de números reales.  </a:t>
            </a:r>
            <a:br>
              <a:rPr lang="es-ES" sz="2800" dirty="0" smtClean="0">
                <a:solidFill>
                  <a:srgbClr val="2F2B20"/>
                </a:solidFill>
              </a:rPr>
            </a:br>
            <a:r>
              <a:rPr lang="es-ES" sz="2800" dirty="0" smtClean="0">
                <a:solidFill>
                  <a:srgbClr val="2F2B20"/>
                </a:solidFill>
              </a:rPr>
              <a:t>El conjunto de operaciones incluye, entre otras, crear un punto, decidir si dos puntos son iguales, calcular la distancia entre dos puntos.</a:t>
            </a:r>
          </a:p>
          <a:p>
            <a:pPr>
              <a:spcBef>
                <a:spcPts val="600"/>
              </a:spcBef>
            </a:pPr>
            <a:r>
              <a:rPr lang="es-ES" sz="2800" dirty="0" smtClean="0">
                <a:solidFill>
                  <a:srgbClr val="2F2B20"/>
                </a:solidFill>
              </a:rPr>
              <a:t>El siguiente diagrama de clase modela el TDA </a:t>
            </a:r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</a:rPr>
              <a:t>Punto</a:t>
            </a:r>
            <a:r>
              <a:rPr lang="es-ES" sz="2800" dirty="0" smtClean="0">
                <a:solidFill>
                  <a:srgbClr val="2F2B20"/>
                </a:solidFill>
              </a:rPr>
              <a:t>.</a:t>
            </a:r>
            <a:endParaRPr lang="es-ES" sz="2800" dirty="0">
              <a:solidFill>
                <a:srgbClr val="2F2B20"/>
              </a:solidFill>
            </a:endParaRPr>
          </a:p>
          <a:p>
            <a:pPr>
              <a:spcBef>
                <a:spcPct val="50000"/>
              </a:spcBef>
            </a:pPr>
            <a:endParaRPr lang="es-AR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84584" y="115795"/>
            <a:ext cx="7543800" cy="10809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3200" b="1" dirty="0" smtClean="0"/>
              <a:t>Encapsulamiento y Abstracción en Java</a:t>
            </a:r>
            <a:endParaRPr lang="es-AR" sz="3200" b="1" dirty="0"/>
          </a:p>
        </p:txBody>
      </p:sp>
    </p:spTree>
    <p:extLst>
      <p:ext uri="{BB962C8B-B14F-4D97-AF65-F5344CB8AC3E}">
        <p14:creationId xmlns:p14="http://schemas.microsoft.com/office/powerpoint/2010/main" val="3647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1269</TotalTime>
  <Words>3709</Words>
  <Application>Microsoft Office PowerPoint</Application>
  <PresentationFormat>Presentación en pantalla (4:3)</PresentationFormat>
  <Paragraphs>751</Paragraphs>
  <Slides>52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52</vt:i4>
      </vt:variant>
    </vt:vector>
  </HeadingPairs>
  <TitlesOfParts>
    <vt:vector size="59" baseType="lpstr">
      <vt:lpstr>Arial</vt:lpstr>
      <vt:lpstr>Bookman Old Style</vt:lpstr>
      <vt:lpstr>Calibri</vt:lpstr>
      <vt:lpstr>Cambria</vt:lpstr>
      <vt:lpstr>Courier New</vt:lpstr>
      <vt:lpstr>Lucida Sans Unicode</vt:lpstr>
      <vt:lpstr>Adyacencia</vt:lpstr>
      <vt:lpstr>Introducción a la Programación Orientada a Objetos  Sonia Rueda   Encapsulamiento y Abstracción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Caso de Estudio: Punto</vt:lpstr>
      <vt:lpstr>Caso de Estudio: Punto</vt:lpstr>
      <vt:lpstr>Caso de Estudio: Punto</vt:lpstr>
      <vt:lpstr>Caso de Estudio: Punto</vt:lpstr>
      <vt:lpstr>Caso de Estudio: Punto</vt:lpstr>
      <vt:lpstr>Caso de Estudio: Punto</vt:lpstr>
      <vt:lpstr>Caso de Estudio: Punto</vt:lpstr>
      <vt:lpstr>Caso de Estudio: Punto</vt:lpstr>
      <vt:lpstr>Caso de Estudio: Punto</vt:lpstr>
      <vt:lpstr>Caso de Estudio: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  <vt:lpstr>Caso de Estudio: Círculo y Punto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Sonia V. Rueda</cp:lastModifiedBy>
  <cp:revision>118</cp:revision>
  <dcterms:created xsi:type="dcterms:W3CDTF">2015-08-15T12:30:20Z</dcterms:created>
  <dcterms:modified xsi:type="dcterms:W3CDTF">2019-09-06T15:44:01Z</dcterms:modified>
</cp:coreProperties>
</file>